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40"/>
  </p:notesMasterIdLst>
  <p:sldIdLst>
    <p:sldId id="644" r:id="rId2"/>
    <p:sldId id="302" r:id="rId3"/>
    <p:sldId id="257" r:id="rId4"/>
    <p:sldId id="295" r:id="rId5"/>
    <p:sldId id="260" r:id="rId6"/>
    <p:sldId id="264" r:id="rId7"/>
    <p:sldId id="304" r:id="rId8"/>
    <p:sldId id="267" r:id="rId9"/>
    <p:sldId id="266" r:id="rId10"/>
    <p:sldId id="268" r:id="rId11"/>
    <p:sldId id="632" r:id="rId12"/>
    <p:sldId id="316" r:id="rId13"/>
    <p:sldId id="269" r:id="rId14"/>
    <p:sldId id="636" r:id="rId15"/>
    <p:sldId id="638" r:id="rId16"/>
    <p:sldId id="270" r:id="rId17"/>
    <p:sldId id="271" r:id="rId18"/>
    <p:sldId id="633" r:id="rId19"/>
    <p:sldId id="635" r:id="rId20"/>
    <p:sldId id="275" r:id="rId21"/>
    <p:sldId id="643" r:id="rId22"/>
    <p:sldId id="278" r:id="rId23"/>
    <p:sldId id="642" r:id="rId24"/>
    <p:sldId id="276" r:id="rId25"/>
    <p:sldId id="280" r:id="rId26"/>
    <p:sldId id="634" r:id="rId27"/>
    <p:sldId id="639" r:id="rId28"/>
    <p:sldId id="281" r:id="rId29"/>
    <p:sldId id="631" r:id="rId30"/>
    <p:sldId id="282" r:id="rId31"/>
    <p:sldId id="277" r:id="rId32"/>
    <p:sldId id="259" r:id="rId33"/>
    <p:sldId id="637" r:id="rId34"/>
    <p:sldId id="258" r:id="rId35"/>
    <p:sldId id="305" r:id="rId36"/>
    <p:sldId id="262" r:id="rId37"/>
    <p:sldId id="293" r:id="rId38"/>
    <p:sldId id="294" r:id="rId39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489"/>
    <p:restoredTop sz="96327"/>
  </p:normalViewPr>
  <p:slideViewPr>
    <p:cSldViewPr snapToGrid="0">
      <p:cViewPr varScale="1">
        <p:scale>
          <a:sx n="97" d="100"/>
          <a:sy n="97" d="100"/>
        </p:scale>
        <p:origin x="72" y="1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68C618-EE4A-8C42-86B2-018916D57B82}" type="datetimeFigureOut">
              <a:rPr lang="en-DE" smtClean="0"/>
              <a:t>09/03/2023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1B152F-4DC4-8846-A892-81FF5D6207BF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5331699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0894A6-9745-5D5D-5058-B4FB0378FF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04CB7EC-7C26-D482-6E55-BFA927FC05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574FED-2AF2-6587-0926-2077A720DD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99092-F152-644A-AED8-49C89CA17172}" type="datetime1">
              <a:rPr lang="de-DE" smtClean="0"/>
              <a:t>03.09.2023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079934-2083-69AB-E0EF-FE629FF0E6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EC42EC-04B7-2EC0-1809-2BD5B89FE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375792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97B520-D6FA-45A9-0203-BD80629A7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2AC0220-D00C-CA90-17B2-7A6929643C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F4FFE6-2E17-5A1A-44B9-3C7DCDC1FB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D0C27-2AED-B44E-BF45-D6A61FC8F2B1}" type="datetime1">
              <a:rPr lang="de-DE" smtClean="0"/>
              <a:t>03.09.2023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5B6006-5FBD-E888-D5BB-E92FE8490A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700582-6FBE-3AF7-1B0D-08FD126C1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5196420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B3319E6-0B92-6216-9B32-B360EF6952A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D3BFA5-7AB7-B936-1D34-E5AB1C9BB0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B544FB-345F-6FB9-1D03-54DAA8CEDD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E440B-3B97-2243-B689-89BFC0E49AA8}" type="datetime1">
              <a:rPr lang="de-DE" smtClean="0"/>
              <a:t>03.09.2023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D01E95-FF5A-45E7-DF35-8F399B17E4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398BFB-A8AE-C9FD-3A04-1BF78758E2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2650295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5AABE1-D29C-9A84-E3ED-0C254A657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66660F-AA5D-7B90-AD71-C402F68E18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322CA3-DCD3-76D9-0D55-03843A033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74D398-B9DE-C544-999C-B6A0A44C4A2E}" type="datetime1">
              <a:rPr lang="de-DE" smtClean="0"/>
              <a:t>03.09.2023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928CC8-6703-27C2-AE6B-131E7E30B3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4500E1-2E65-F747-2278-8506E951CA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5304564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E6FD9-4A7F-CF73-CDE0-5D3833FE5B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98DBA9-2F68-FAA7-C98D-299ACD36B7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852298-3387-7419-6B94-5406557D64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493F6C-DC41-A84A-94F9-688F3BC8A587}" type="datetime1">
              <a:rPr lang="de-DE" smtClean="0"/>
              <a:t>03.09.2023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7AE668-232D-01AF-65F2-404F57CFAC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4D2DB7-DEF6-F0DC-F02E-A306259A1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522849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F6B86-EAE1-186B-B904-C697E9D43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AE9C8D-ACD5-025A-EC46-6D2487C333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BF0A45-82F4-2474-4EAA-80418E06C8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BD2B37-B13C-E8AB-4977-3F2C8A77DC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C6DCF-B8A9-864A-9B83-1BFEC5B9D679}" type="datetime1">
              <a:rPr lang="de-DE" smtClean="0"/>
              <a:t>03.09.2023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4652AC-E9C8-0A56-FA89-6B37AA6F54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123392-08E9-295E-ED5D-7DF9D2BF5F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767519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C3C6FC-A534-3BDA-C2AE-E6BFC8CBA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EFD303-CA8D-C04D-11C5-D18FB236BD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A2A010-B6EB-62F0-D325-4F248A2918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6990074-846D-335E-DCA6-1AD1D3EEFDA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D22BC53-7154-590E-F1C4-E71BF1069B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176B297-E2BF-E2AA-CC33-34BF153B3A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680A7-E1BB-F94E-B6DE-4C2C0887291D}" type="datetime1">
              <a:rPr lang="de-DE" smtClean="0"/>
              <a:t>03.09.2023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E3960DA-6B66-2744-A371-4428D634C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C8918E8-9FFE-5E9E-58E9-321068920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652769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6BEDB-8F7A-7370-92DC-934A95BFB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8338EE-D65E-81AC-31D0-CF76D8C609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2691B-7BCF-5944-936C-3BA2BDE2F529}" type="datetime1">
              <a:rPr lang="de-DE" smtClean="0"/>
              <a:t>03.09.2023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1984D2-A065-A38E-3896-0C0E17FDF1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433803-C677-5E02-0146-B8ADC8D0E1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25543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68AE950-2457-565F-F518-F4EE301389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29CBE3-8574-0A4F-80D3-03FB40323EE8}" type="datetime1">
              <a:rPr lang="de-DE" smtClean="0"/>
              <a:t>03.09.2023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0CC86D0-CDBA-9C21-B813-98EE1E43B3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3FC5B2-8CCF-6383-2EFB-D8DB739E6D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7762018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EC0652-0F33-5618-D0FF-A60CF9A4EE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F0FBCC-7824-CDD8-8AE6-190D13ADAA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BDAC8A-8D09-5452-D0ED-A2D03183EB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322DD6-26AB-BE64-8E76-DF9C98B070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354AE-45E3-6C4C-8182-593825E03D1E}" type="datetime1">
              <a:rPr lang="de-DE" smtClean="0"/>
              <a:t>03.09.2023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DFB60F-73C4-A270-02CF-665341DEA3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B36D9D-AF98-13D6-2168-C15B215456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363517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6F5C1-A4B0-BE3A-DB9C-9924F330D6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A4DC979-8CA8-997B-CFF2-70FF7931B05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7897F9-C5A1-E8DD-634D-43BAC01E33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2B8EAC-6238-CBA2-A39E-9F35597D3F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1E9552-1818-2142-83BC-EEFE16A6DA53}" type="datetime1">
              <a:rPr lang="de-DE" smtClean="0"/>
              <a:t>03.09.2023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771252-53DA-576F-D45F-2E4CA1D69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7B1E3D-F8F7-3CC6-959F-5674EF824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5804798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31493E6-FCBD-E666-2D6D-FC6B359E9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38BBCF-4D9D-86E6-675D-083EDE2BBF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14E09F-D63B-1738-FAE9-0D828B36997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674C72-AD01-9746-B0F0-5AB16C362C72}" type="datetime1">
              <a:rPr lang="de-DE" smtClean="0"/>
              <a:t>03.09.2023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A6B6E5-B544-778F-01F1-D4CB2E1C71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008008-6B5C-BFDD-8932-AE12013143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CC4FF7-4194-DC4A-997C-EF4C65C9686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8072334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812.11118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udlbook.github.io/udlbook/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7" Type="http://schemas.openxmlformats.org/officeDocument/2006/relationships/image" Target="../media/image23.sv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hyperlink" Target="https://allmodelsarewrong.github.io/" TargetMode="Externa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5.png"/><Relationship Id="rId7" Type="http://schemas.openxmlformats.org/officeDocument/2006/relationships/image" Target="../media/image2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hyperlink" Target="https://allmodelsarewrong.github.io/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jmlr.org/papers/volume15/srivastava14a/srivastava14a.pdf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jmlr.org/papers/volume15/srivastava14a/srivastava14a.pdf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insightsimaging.springeropen.com/articles/10.1007/s13244-018-0639-9" TargetMode="Externa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deeplearningbook.org/contents/convnets.html" TargetMode="External"/><Relationship Id="rId4" Type="http://schemas.openxmlformats.org/officeDocument/2006/relationships/image" Target="../media/image4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deeplearningbook.org/contents/convnets.html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www.deeplearningbook.org/contents/convnets.html" TargetMode="External"/><Relationship Id="rId4" Type="http://schemas.openxmlformats.org/officeDocument/2006/relationships/image" Target="../media/image4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deeplearningbook.org/contents/convnets.html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tiff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deeplearningbook.org/contents/convnets.html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sv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812.11118" TargetMode="External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abs/2201.02177" TargetMode="External"/><Relationship Id="rId4" Type="http://schemas.openxmlformats.org/officeDocument/2006/relationships/hyperlink" Target="https://arxiv.org/abs/1912.02292" TargetMode="Externa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papers.nips.cc/paper/2012/file/c399862d3b9d6b76c8436e924a68c45b-Paper.pdf" TargetMode="External"/><Relationship Id="rId2" Type="http://schemas.openxmlformats.org/officeDocument/2006/relationships/hyperlink" Target="http://yann.lecun.com/exdb/publis/pdf/lecun-89e.pdf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hyperlink" Target="https://jmlr.org/papers/volume15/srivastava14a/srivastava14a.pdf" TargetMode="Externa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7" Type="http://schemas.openxmlformats.org/officeDocument/2006/relationships/image" Target="../media/image1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73363-ADE1-D629-C188-A0AD5ABC2F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DE" dirty="0"/>
              <a:t>Generalization</a:t>
            </a:r>
            <a:br>
              <a:rPr lang="en-DE" dirty="0"/>
            </a:br>
            <a:r>
              <a:rPr lang="en-DE" sz="4000" i="1" dirty="0"/>
              <a:t>Need for Inductive Bias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9C7435-EE51-07B9-EEBD-5697C12B84B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DE" dirty="0"/>
          </a:p>
          <a:p>
            <a:r>
              <a:rPr lang="en-DE" dirty="0"/>
              <a:t>Understanding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17626274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55AE96-0CF6-C4FD-0EA2-1D37EE494B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Problem of Finding Complexity Sweet Spot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102A92-CD4F-55BE-8680-E012967BCE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37205"/>
            <a:ext cx="5257800" cy="3839758"/>
          </a:xfrm>
        </p:spPr>
        <p:txBody>
          <a:bodyPr/>
          <a:lstStyle/>
          <a:p>
            <a:r>
              <a:rPr lang="en-GB" dirty="0"/>
              <a:t>training/in-sample error keeps decreasing with more complex model (less bias)</a:t>
            </a:r>
          </a:p>
          <a:p>
            <a:r>
              <a:rPr lang="en-GB" dirty="0"/>
              <a:t>test/out-of-sample error not easily accessible during training</a:t>
            </a:r>
          </a:p>
          <a:p>
            <a:pPr marL="0" indent="0">
              <a:buNone/>
            </a:pPr>
            <a:r>
              <a:rPr lang="en-GB" dirty="0">
                <a:sym typeface="Wingdings" pitchFamily="2" charset="2"/>
              </a:rPr>
              <a:t> e.g., cross-validation, early stopping</a:t>
            </a:r>
            <a:endParaRPr lang="en-GB" dirty="0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50869401-014D-3396-E243-2212612885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1174" y="2084777"/>
            <a:ext cx="5700562" cy="383975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16B78CB-5938-041E-DFFA-13E77926A71E}"/>
              </a:ext>
            </a:extLst>
          </p:cNvPr>
          <p:cNvSpPr txBox="1"/>
          <p:nvPr/>
        </p:nvSpPr>
        <p:spPr>
          <a:xfrm>
            <a:off x="11087541" y="5801423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hlinkClick r:id="rId3"/>
              </a:rPr>
              <a:t>source</a:t>
            </a:r>
            <a:endParaRPr lang="en-GB" sz="10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0AE551-A7DF-BCA9-B2B8-11014F52E3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10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925179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879602-3A23-DF1C-2DD8-AA0A9DA804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Hyperparameters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ADE1F6-39B7-1F23-C3D1-346196A3E7D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4070684" cy="4351338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sz="2100" dirty="0"/>
                  <a:t>model complexity often controlled via hyperparameters (parameters not fitted but set in advance)</a:t>
                </a:r>
              </a:p>
              <a:p>
                <a:endParaRPr lang="en-GB" sz="2100" dirty="0"/>
              </a:p>
              <a:p>
                <a:pPr marL="0" indent="0">
                  <a:buNone/>
                </a:pPr>
                <a:r>
                  <a:rPr lang="en-GB" sz="2100" dirty="0"/>
                  <a:t>examples:</a:t>
                </a:r>
              </a:p>
              <a:p>
                <a:pPr lvl="1"/>
                <a:r>
                  <a:rPr lang="en-GB" sz="2100" dirty="0"/>
                  <a:t>d</a:t>
                </a:r>
                <a:r>
                  <a:rPr lang="en-DE" sz="2100" dirty="0"/>
                  <a:t>egree of fitted polynomial </a:t>
                </a:r>
                <a14:m>
                  <m:oMath xmlns:m="http://schemas.openxmlformats.org/officeDocument/2006/math">
                    <m:r>
                      <a:rPr lang="en-US" sz="2100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endParaRPr lang="en-DE" sz="2100" dirty="0"/>
              </a:p>
              <a:p>
                <a:pPr lvl="1"/>
                <a:r>
                  <a:rPr lang="en-DE" sz="2100" dirty="0"/>
                  <a:t>number of considered nearest neighbors </a:t>
                </a:r>
                <a14:m>
                  <m:oMath xmlns:m="http://schemas.openxmlformats.org/officeDocument/2006/math">
                    <m:r>
                      <a:rPr lang="en-US" sz="21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DE" sz="2100" dirty="0"/>
              </a:p>
              <a:p>
                <a:pPr lvl="1"/>
                <a:r>
                  <a:rPr lang="en-GB" sz="2100" dirty="0"/>
                  <a:t>maximum d</a:t>
                </a:r>
                <a:r>
                  <a:rPr lang="en-DE" sz="2100" dirty="0"/>
                  <a:t>epth of decision tree</a:t>
                </a:r>
              </a:p>
              <a:p>
                <a:pPr lvl="1"/>
                <a:r>
                  <a:rPr lang="en-GB" sz="2100" dirty="0"/>
                  <a:t>n</a:t>
                </a:r>
                <a:r>
                  <a:rPr lang="en-DE" sz="2100" dirty="0"/>
                  <a:t>umber of trees in random forest</a:t>
                </a:r>
              </a:p>
              <a:p>
                <a:pPr lvl="1"/>
                <a:r>
                  <a:rPr lang="en-DE" sz="2100" dirty="0"/>
                  <a:t>…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ADE1F6-39B7-1F23-C3D1-346196A3E7D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4070684" cy="4351338"/>
              </a:xfrm>
              <a:blipFill>
                <a:blip r:embed="rId2"/>
                <a:stretch>
                  <a:fillRect l="-1869" t="-1744" b="-407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D7DA75-F6B9-5ED2-CA9C-64B87F48D1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11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A1FD57-A9F0-4C89-D153-ACC0A3BFFB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1516" y="2685518"/>
            <a:ext cx="6822478" cy="32945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B1FD5E6-ED7A-BF3B-F9FD-128F9216441D}"/>
              </a:ext>
            </a:extLst>
          </p:cNvPr>
          <p:cNvSpPr txBox="1"/>
          <p:nvPr/>
        </p:nvSpPr>
        <p:spPr>
          <a:xfrm>
            <a:off x="9120099" y="1738366"/>
            <a:ext cx="2368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h</a:t>
            </a:r>
            <a:r>
              <a:rPr lang="en-DE" dirty="0"/>
              <a:t>yperparameter tuning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BD34F72-9D52-BCFE-8044-99533EF5DAF9}"/>
              </a:ext>
            </a:extLst>
          </p:cNvPr>
          <p:cNvCxnSpPr>
            <a:stCxn id="6" idx="2"/>
          </p:cNvCxnSpPr>
          <p:nvPr/>
        </p:nvCxnSpPr>
        <p:spPr>
          <a:xfrm flipH="1">
            <a:off x="9837018" y="2107698"/>
            <a:ext cx="467092" cy="5778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4961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F23A1F2-1503-6D91-0E1B-8214C1381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Methods for …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334977D-4A12-CCF0-F882-3C904908D0F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DE" sz="2600" dirty="0"/>
              <a:t>reducing bias:</a:t>
            </a:r>
            <a:endParaRPr lang="en-DE" sz="2100" dirty="0"/>
          </a:p>
          <a:p>
            <a:pPr marL="0" indent="0">
              <a:buNone/>
            </a:pPr>
            <a:endParaRPr lang="en-DE" sz="500" dirty="0"/>
          </a:p>
          <a:p>
            <a:r>
              <a:rPr lang="en-DE" sz="2100" dirty="0"/>
              <a:t>kNN: consider less neighbors</a:t>
            </a:r>
          </a:p>
          <a:p>
            <a:pPr marL="0" indent="0">
              <a:buNone/>
            </a:pPr>
            <a:endParaRPr lang="en-DE" sz="500" dirty="0"/>
          </a:p>
          <a:p>
            <a:r>
              <a:rPr lang="en-GB" sz="2100" dirty="0"/>
              <a:t>d</a:t>
            </a:r>
            <a:r>
              <a:rPr lang="en-DE" sz="2100" dirty="0"/>
              <a:t>ecision tree: greater depth</a:t>
            </a:r>
          </a:p>
          <a:p>
            <a:r>
              <a:rPr lang="en-GB" sz="2100" dirty="0"/>
              <a:t>e</a:t>
            </a:r>
            <a:r>
              <a:rPr lang="en-DE" sz="2100" dirty="0"/>
              <a:t>nsemble: boosting</a:t>
            </a:r>
          </a:p>
          <a:p>
            <a:pPr marL="0" indent="0">
              <a:buNone/>
            </a:pPr>
            <a:endParaRPr lang="en-DE" sz="500" dirty="0"/>
          </a:p>
          <a:p>
            <a:r>
              <a:rPr lang="en-GB" sz="2100" dirty="0"/>
              <a:t>n</a:t>
            </a:r>
            <a:r>
              <a:rPr lang="en-DE" sz="2100" dirty="0"/>
              <a:t>eural network: more hidden nodes</a:t>
            </a:r>
          </a:p>
          <a:p>
            <a:pPr marL="0" indent="0">
              <a:buNone/>
            </a:pPr>
            <a:endParaRPr lang="en-DE" sz="500" dirty="0"/>
          </a:p>
          <a:p>
            <a:r>
              <a:rPr lang="en-GB" sz="2100" dirty="0"/>
              <a:t>m</a:t>
            </a:r>
            <a:r>
              <a:rPr lang="en-DE" sz="2100" dirty="0"/>
              <a:t>ore model features</a:t>
            </a:r>
          </a:p>
          <a:p>
            <a:r>
              <a:rPr lang="en-GB" sz="2100" dirty="0"/>
              <a:t>larger</a:t>
            </a:r>
            <a:r>
              <a:rPr lang="en-DE" sz="2100" dirty="0"/>
              <a:t> training data set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57E1E66-3E77-60A7-5349-511337286AE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r</a:t>
            </a:r>
            <a:r>
              <a:rPr lang="en-DE" sz="2600" dirty="0"/>
              <a:t>educing variance:</a:t>
            </a:r>
            <a:endParaRPr lang="en-DE" sz="2100" dirty="0"/>
          </a:p>
          <a:p>
            <a:pPr marL="0" indent="0">
              <a:buNone/>
            </a:pPr>
            <a:endParaRPr lang="en-DE" sz="500" dirty="0"/>
          </a:p>
          <a:p>
            <a:r>
              <a:rPr lang="en-DE" sz="2100" dirty="0"/>
              <a:t>kNN: consider more neighbors</a:t>
            </a:r>
          </a:p>
          <a:p>
            <a:pPr marL="0" indent="0">
              <a:buNone/>
            </a:pPr>
            <a:endParaRPr lang="en-DE" sz="500" dirty="0"/>
          </a:p>
          <a:p>
            <a:r>
              <a:rPr lang="en-GB" sz="2100" dirty="0"/>
              <a:t>d</a:t>
            </a:r>
            <a:r>
              <a:rPr lang="en-DE" sz="2100" dirty="0"/>
              <a:t>ecision tree: shallower depth</a:t>
            </a:r>
          </a:p>
          <a:p>
            <a:r>
              <a:rPr lang="en-GB" sz="2100" dirty="0"/>
              <a:t>ensemble: bagging (kind of regularization)</a:t>
            </a:r>
          </a:p>
          <a:p>
            <a:pPr marL="0" indent="0">
              <a:buNone/>
            </a:pPr>
            <a:endParaRPr lang="en-GB" sz="500" dirty="0"/>
          </a:p>
          <a:p>
            <a:r>
              <a:rPr lang="en-GB" sz="2100" dirty="0"/>
              <a:t>neural network: less hidden nodes</a:t>
            </a:r>
          </a:p>
          <a:p>
            <a:pPr marL="0" indent="0">
              <a:buNone/>
            </a:pPr>
            <a:endParaRPr lang="en-GB" sz="500" dirty="0"/>
          </a:p>
          <a:p>
            <a:r>
              <a:rPr lang="en-GB" sz="2100" dirty="0"/>
              <a:t>dimensionality reduction, feature selection</a:t>
            </a:r>
          </a:p>
          <a:p>
            <a:r>
              <a:rPr lang="en-GB" sz="2100" dirty="0"/>
              <a:t>larger</a:t>
            </a:r>
            <a:r>
              <a:rPr lang="en-DE" sz="2100" dirty="0"/>
              <a:t> training data set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74EC2E4-8671-3A63-8BC9-1AFA7208DC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12</a:t>
            </a:fld>
            <a:endParaRPr lang="en-D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875360-E436-8414-956F-19E582E1D76D}"/>
              </a:ext>
            </a:extLst>
          </p:cNvPr>
          <p:cNvSpPr txBox="1"/>
          <p:nvPr/>
        </p:nvSpPr>
        <p:spPr>
          <a:xfrm>
            <a:off x="9057372" y="571607"/>
            <a:ext cx="210044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600" b="1" dirty="0"/>
              <a:t>regularization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5C4E9AE-1E51-7A52-BB0A-CEC0FFC73A5D}"/>
              </a:ext>
            </a:extLst>
          </p:cNvPr>
          <p:cNvCxnSpPr>
            <a:stCxn id="3" idx="2"/>
          </p:cNvCxnSpPr>
          <p:nvPr/>
        </p:nvCxnSpPr>
        <p:spPr>
          <a:xfrm flipH="1">
            <a:off x="7786838" y="1064050"/>
            <a:ext cx="2320758" cy="7615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0433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FD6500-92BC-9BCA-B31D-0D8020195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Regularization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63BA2C0-2959-4FF2-B62E-C060173C3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13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3190577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545137-BA5A-B36F-E73F-D02561B52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DE" sz="3800" dirty="0"/>
              <a:t>Supplement to General Recipe of Statistical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D80A46-8A74-4BBC-4C7D-DA493CCFAB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642181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/>
              <a:t>adding one more piece to the general recipe of combining models, costs, and optimization methods: </a:t>
            </a:r>
            <a:r>
              <a:rPr lang="en-GB" b="1" dirty="0"/>
              <a:t>regularization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reduce test error, possibly at expense of increased training error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many ways:</a:t>
            </a:r>
          </a:p>
          <a:p>
            <a:pPr marL="0" indent="0">
              <a:buNone/>
            </a:pPr>
            <a:r>
              <a:rPr lang="en-GB" dirty="0"/>
              <a:t>explicit constraints, adding penalties, priors, parameter sharing, data set augmentation, early stopping, dropout, bagging, …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317386-E05D-6307-FCBD-F24208AA74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14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EEF86E-3DF4-87B4-101F-15384917C59E}"/>
              </a:ext>
            </a:extLst>
          </p:cNvPr>
          <p:cNvSpPr txBox="1"/>
          <p:nvPr/>
        </p:nvSpPr>
        <p:spPr>
          <a:xfrm>
            <a:off x="11599833" y="5793147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2"/>
              </a:rPr>
              <a:t>source</a:t>
            </a:r>
            <a:endParaRPr lang="de-DE" sz="1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1700E0C-044C-2619-EACA-FD3A1872C7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0591" y="2574134"/>
            <a:ext cx="5131760" cy="3219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8242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7410B-A076-81BD-1F34-C04D05D4E0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Idea of Regularization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8289B3-24EE-9DFD-4F49-AEDC2C0B72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3 possible scenarios: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trained model family …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excluded the true data-generating process (underﬁtting, high bias)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matched the true data-generating process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included the data-generating process, but also many others (overﬁtting, high variance)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goal of regularization: take a model from 3 into 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9B4F1A-9B14-8BA7-4EC1-3B0BCEEBE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15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3945018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A7F65A27-D4FE-F872-C7BD-D09054C45B86}"/>
              </a:ext>
            </a:extLst>
          </p:cNvPr>
          <p:cNvSpPr/>
          <p:nvPr/>
        </p:nvSpPr>
        <p:spPr>
          <a:xfrm>
            <a:off x="4052237" y="4312119"/>
            <a:ext cx="1174282" cy="423511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16F16FEB-005B-4365-D67C-8FB7C804F3D6}"/>
              </a:ext>
            </a:extLst>
          </p:cNvPr>
          <p:cNvSpPr/>
          <p:nvPr/>
        </p:nvSpPr>
        <p:spPr>
          <a:xfrm>
            <a:off x="6049537" y="2213812"/>
            <a:ext cx="1174282" cy="423511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5859A9B-43F1-6828-A55D-B8946C4852A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DE" sz="2000" dirty="0"/>
                  <a:t>adding </a:t>
                </a:r>
                <a:r>
                  <a:rPr lang="en-DE" sz="2000" b="1" dirty="0"/>
                  <a:t>penalty term</a:t>
                </a:r>
                <a:r>
                  <a:rPr lang="en-DE" sz="2000" dirty="0"/>
                  <a:t> on parameter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DE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DE" sz="2000" dirty="0"/>
                  <a:t>norm to cost function</a:t>
                </a:r>
                <a:endParaRPr lang="en-GB" sz="20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</m:acc>
                    <m:d>
                      <m:d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e>
                    </m:d>
                    <m:r>
                      <a:rPr lang="en-US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p>
                      <m:sSupPr>
                        <m:ctrlPr>
                          <a:rPr lang="en-US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0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e>
                      <m:sup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T</m:t>
                        </m:r>
                      </m:sup>
                    </m:sSup>
                    <m:acc>
                      <m:accPr>
                        <m:chr m:val="̂"/>
                        <m:ctrlPr>
                          <a:rPr lang="en-US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</m:oMath>
                </a14:m>
                <a:r>
                  <a:rPr lang="en-GB" sz="2000" dirty="0"/>
                  <a:t>	</a:t>
                </a:r>
              </a:p>
              <a:p>
                <a:pPr marL="0" indent="0">
                  <a:buNone/>
                </a:pPr>
                <a:r>
                  <a:rPr lang="en-GB" sz="2000" dirty="0"/>
                  <a:t>aka w</a:t>
                </a:r>
                <a:r>
                  <a:rPr lang="en-DE" sz="2000" dirty="0"/>
                  <a:t>eight decay (neural networks)</a:t>
                </a:r>
              </a:p>
              <a:p>
                <a:pPr marL="0" indent="0">
                  <a:buNone/>
                </a:pPr>
                <a:r>
                  <a:rPr lang="en-GB" sz="2000" dirty="0"/>
                  <a:t>corresponds to imposing constraint on parameters to lie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DE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GB" sz="2000" dirty="0"/>
                  <a:t> region (size controlled by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GB" sz="2000" dirty="0"/>
                  <a:t>)</a:t>
                </a:r>
              </a:p>
              <a:p>
                <a:pPr marL="0" indent="0">
                  <a:buNone/>
                </a:pPr>
                <a:endParaRPr lang="en-GB" sz="2000" dirty="0"/>
              </a:p>
              <a:p>
                <a:pPr marL="0" indent="0">
                  <a:buNone/>
                </a:pPr>
                <a:r>
                  <a:rPr lang="en-GB" sz="2000" dirty="0"/>
                  <a:t>ridge regression for linear regression (MSE costs)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</m:acc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𝜷</m:t>
                            </m:r>
                          </m:e>
                        </m:acc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𝒚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b="1">
                                <a:latin typeface="Cambria Math" panose="02040503050406030204" pitchFamily="18" charset="0"/>
                              </a:rPr>
                              <m:t>𝐗</m:t>
                            </m:r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acc>
                              <m:accPr>
                                <m:chr m:val="̂"/>
                                <m:ctrlPr>
                                  <a:rPr lang="en-US" sz="2000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𝜷</m:t>
                                </m:r>
                              </m:e>
                            </m:acc>
                          </m:e>
                        </m:d>
                      </m:e>
                      <m:sup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T</m:t>
                        </m:r>
                      </m:sup>
                    </m:sSup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1">
                            <a:latin typeface="Cambria Math" panose="02040503050406030204" pitchFamily="18" charset="0"/>
                          </a:rPr>
                          <m:t>𝐗</m:t>
                        </m:r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 </m:t>
                        </m:r>
                        <m:acc>
                          <m:accPr>
                            <m:chr m:val="̂"/>
                            <m:ctrlPr>
                              <a:rPr lang="en-US" sz="2000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𝜷</m:t>
                            </m:r>
                          </m:e>
                        </m:acc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p>
                      <m:sSupPr>
                        <m:ctrlP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0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𝜷</m:t>
                            </m:r>
                          </m:e>
                        </m:acc>
                      </m:e>
                      <m:sup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T</m:t>
                        </m:r>
                      </m:sup>
                    </m:sSup>
                    <m:acc>
                      <m:accPr>
                        <m:chr m:val="̂"/>
                        <m:ctrlPr>
                          <a:rPr lang="en-US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</m:acc>
                  </m:oMath>
                </a14:m>
                <a:r>
                  <a:rPr lang="en-GB" sz="2000" dirty="0"/>
                  <a:t>	</a:t>
                </a:r>
              </a:p>
              <a:p>
                <a:pPr marL="0" indent="0">
                  <a:buNone/>
                </a:pPr>
                <a:r>
                  <a:rPr lang="en-GB" sz="2000" dirty="0"/>
                  <a:t>analytical solution: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𝜷</m:t>
                            </m:r>
                          </m:e>
                        </m:acc>
                      </m:e>
                      <m:sub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ridge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𝐗</m:t>
                                </m:r>
                              </m:e>
                              <m:sup>
                                <m:r>
                                  <m:rPr>
                                    <m:sty m:val="p"/>
                                  </m:rPr>
                                  <a:rPr lang="en-US" sz="20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T</m:t>
                                </m:r>
                              </m:sup>
                            </m:sSup>
                            <m:r>
                              <a:rPr lang="en-US" sz="2000" b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𝐗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000" b="1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𝐈</m:t>
                            </m:r>
                          </m:e>
                        </m:d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𝐗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T</m:t>
                        </m:r>
                      </m:sup>
                    </m:sSup>
                    <m:r>
                      <a:rPr lang="en-US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GB" sz="2000" dirty="0"/>
                  <a:t>	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5859A9B-43F1-6828-A55D-B8946C4852A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24" t="-145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6FE75F7-5391-7309-EAAE-E2CC19916A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DE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DE" dirty="0"/>
                  <a:t> Regularization (Ridge Regression)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6FE75F7-5391-7309-EAAE-E2CC19916A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96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BE6C35-9946-346B-1491-7CF0F93B7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16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9A565A4-AE95-61FB-9F7C-8F71569542A3}"/>
                  </a:ext>
                </a:extLst>
              </p:cNvPr>
              <p:cNvSpPr txBox="1"/>
              <p:nvPr/>
            </p:nvSpPr>
            <p:spPr>
              <a:xfrm>
                <a:off x="2136810" y="5887037"/>
                <a:ext cx="213564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GB" dirty="0"/>
                  <a:t> </a:t>
                </a:r>
                <a:r>
                  <a:rPr lang="en-GB" dirty="0" err="1"/>
                  <a:t>i</a:t>
                </a:r>
                <a:r>
                  <a:rPr lang="en-DE" dirty="0"/>
                  <a:t>dentity matrix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9A565A4-AE95-61FB-9F7C-8F71569542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6810" y="5887037"/>
                <a:ext cx="2135645" cy="369332"/>
              </a:xfrm>
              <a:prstGeom prst="rect">
                <a:avLst/>
              </a:prstGeom>
              <a:blipFill>
                <a:blip r:embed="rId4"/>
                <a:stretch>
                  <a:fillRect t="-10000" r="-2000" b="-2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0E223B3-581A-FBA6-1249-0186657DF22B}"/>
              </a:ext>
            </a:extLst>
          </p:cNvPr>
          <p:cNvCxnSpPr>
            <a:cxnSpLocks/>
            <a:stCxn id="5" idx="0"/>
          </p:cNvCxnSpPr>
          <p:nvPr/>
        </p:nvCxnSpPr>
        <p:spPr>
          <a:xfrm flipH="1" flipV="1">
            <a:off x="3022332" y="5505651"/>
            <a:ext cx="182301" cy="3813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E607F70-DB94-E3A4-9C21-845042D375B6}"/>
              </a:ext>
            </a:extLst>
          </p:cNvPr>
          <p:cNvSpPr txBox="1"/>
          <p:nvPr/>
        </p:nvSpPr>
        <p:spPr>
          <a:xfrm>
            <a:off x="7854216" y="1533190"/>
            <a:ext cx="2743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hyperparameter controlling strength of regularization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E915AF1-2E35-7C0C-1A2A-6AE6979D378E}"/>
              </a:ext>
            </a:extLst>
          </p:cNvPr>
          <p:cNvCxnSpPr>
            <a:cxnSpLocks/>
            <a:stCxn id="13" idx="1"/>
          </p:cNvCxnSpPr>
          <p:nvPr/>
        </p:nvCxnSpPr>
        <p:spPr>
          <a:xfrm flipH="1">
            <a:off x="6448926" y="1856356"/>
            <a:ext cx="1405290" cy="4922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A92BE184-17EE-226A-FC0B-C92B251C851C}"/>
              </a:ext>
            </a:extLst>
          </p:cNvPr>
          <p:cNvSpPr txBox="1"/>
          <p:nvPr/>
        </p:nvSpPr>
        <p:spPr>
          <a:xfrm>
            <a:off x="10821282" y="5883628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59BDF090-ED9E-25B6-9B10-AA53CEE3B7B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737140" y="3404551"/>
            <a:ext cx="3386010" cy="2830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9771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279BB16-D4B5-FD1B-04CF-1F4E67E7AC78}"/>
              </a:ext>
            </a:extLst>
          </p:cNvPr>
          <p:cNvSpPr/>
          <p:nvPr/>
        </p:nvSpPr>
        <p:spPr>
          <a:xfrm>
            <a:off x="4459701" y="2476899"/>
            <a:ext cx="1392455" cy="844173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5ACA474-2F52-288F-0E93-F084204E92A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7218145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DE" sz="2000" dirty="0"/>
                  <a:t>adding </a:t>
                </a:r>
                <a:r>
                  <a:rPr lang="en-DE" sz="2000" b="1" dirty="0"/>
                  <a:t>penalty term</a:t>
                </a:r>
                <a:r>
                  <a:rPr lang="en-DE" sz="2000" dirty="0"/>
                  <a:t> on parameter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DE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DE" sz="2000" dirty="0"/>
                  <a:t> norm to cost function</a:t>
                </a:r>
                <a:endParaRPr lang="en-GB" sz="2000" dirty="0"/>
              </a:p>
              <a:p>
                <a:pPr marL="0" indent="0">
                  <a:buNone/>
                </a:pPr>
                <a:endParaRPr lang="en-US" sz="20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</m:acc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</m:d>
                      <m:r>
                        <a:rPr lang="en-US" sz="2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GB" sz="2000" dirty="0"/>
              </a:p>
              <a:p>
                <a:pPr marL="0" indent="0">
                  <a:buNone/>
                </a:pPr>
                <a:endParaRPr lang="en-GB" sz="2000" dirty="0"/>
              </a:p>
              <a:p>
                <a:pPr marL="0" indent="0">
                  <a:buNone/>
                </a:pPr>
                <a:r>
                  <a:rPr lang="en-GB" sz="2000" dirty="0"/>
                  <a:t>corresponds to imposing constraint on parameters to lie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DE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GB" sz="2000" dirty="0"/>
                  <a:t> region (size controlled by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GB" sz="2000" dirty="0"/>
                  <a:t>)</a:t>
                </a:r>
              </a:p>
              <a:p>
                <a:pPr marL="0" indent="0">
                  <a:buNone/>
                </a:pPr>
                <a:r>
                  <a:rPr lang="en-GB" sz="2000" b="1" dirty="0"/>
                  <a:t>L</a:t>
                </a:r>
                <a:r>
                  <a:rPr lang="en-GB" sz="2000" dirty="0"/>
                  <a:t>east </a:t>
                </a:r>
                <a:r>
                  <a:rPr lang="en-GB" sz="2000" b="1" dirty="0"/>
                  <a:t>A</a:t>
                </a:r>
                <a:r>
                  <a:rPr lang="en-GB" sz="2000" dirty="0"/>
                  <a:t>bsolute </a:t>
                </a:r>
                <a:r>
                  <a:rPr lang="en-GB" sz="2000" b="1" dirty="0"/>
                  <a:t>S</a:t>
                </a:r>
                <a:r>
                  <a:rPr lang="en-GB" sz="2000" dirty="0"/>
                  <a:t>hrinkage and </a:t>
                </a:r>
                <a:r>
                  <a:rPr lang="en-GB" sz="2000" b="1" dirty="0"/>
                  <a:t>S</a:t>
                </a:r>
                <a:r>
                  <a:rPr lang="en-GB" sz="2000" dirty="0"/>
                  <a:t>election </a:t>
                </a:r>
                <a:r>
                  <a:rPr lang="en-GB" sz="2000" b="1" dirty="0"/>
                  <a:t>O</a:t>
                </a:r>
                <a:r>
                  <a:rPr lang="en-GB" sz="2000" dirty="0"/>
                  <a:t>perator:</a:t>
                </a:r>
              </a:p>
              <a:p>
                <a:pPr marL="0" indent="0">
                  <a:buNone/>
                </a:pPr>
                <a:endParaRPr lang="en-GB" sz="2000" dirty="0"/>
              </a:p>
              <a:p>
                <a:pPr marL="0" indent="0">
                  <a:buNone/>
                </a:pPr>
                <a:r>
                  <a:rPr lang="en-GB" sz="2000" dirty="0"/>
                  <a:t>				a</a:t>
                </a:r>
                <a:r>
                  <a:rPr lang="en-DE" sz="2000" dirty="0"/>
                  <a:t>lso performs feature selection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5ACA474-2F52-288F-0E93-F084204E92A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7218145" cy="4351338"/>
              </a:xfrm>
              <a:blipFill>
                <a:blip r:embed="rId2"/>
                <a:stretch>
                  <a:fillRect l="-1054" t="-10174" r="-1582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8B9627F-E914-4FE9-555E-66ADDC86346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DE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DE" dirty="0"/>
                  <a:t> Regularization (LASSO)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8B9627F-E914-4FE9-555E-66ADDC86346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96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6946F4-E7DF-4425-8081-EFA09CA08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17</a:t>
            </a:fld>
            <a:endParaRPr lang="en-D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57076F-8C77-4EE8-9D7F-34F4B902A274}"/>
              </a:ext>
            </a:extLst>
          </p:cNvPr>
          <p:cNvSpPr txBox="1"/>
          <p:nvPr/>
        </p:nvSpPr>
        <p:spPr>
          <a:xfrm>
            <a:off x="11353800" y="5697199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6352AB18-1497-DF92-ABBF-3CD789878F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841607" y="621006"/>
            <a:ext cx="3287438" cy="2748013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6207B273-A2A6-39D8-5F68-BAA2696A691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841607" y="3369019"/>
            <a:ext cx="3287438" cy="2748013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D567EC4-2F2F-115C-C484-98057EF81BED}"/>
              </a:ext>
            </a:extLst>
          </p:cNvPr>
          <p:cNvCxnSpPr>
            <a:cxnSpLocks/>
          </p:cNvCxnSpPr>
          <p:nvPr/>
        </p:nvCxnSpPr>
        <p:spPr>
          <a:xfrm flipV="1">
            <a:off x="7834964" y="4620126"/>
            <a:ext cx="2040556" cy="6641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58819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C360D385-E370-58B5-7B4B-6F581264FDB9}"/>
              </a:ext>
            </a:extLst>
          </p:cNvPr>
          <p:cNvSpPr/>
          <p:nvPr/>
        </p:nvSpPr>
        <p:spPr>
          <a:xfrm>
            <a:off x="2435190" y="3322966"/>
            <a:ext cx="7324825" cy="115433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6C0417B-6781-3415-D71A-B1EF18939A7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sz="2200" dirty="0"/>
                  <a:t>frequentist maximum likelihood estimation: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2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</m:acc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2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MLE</m:t>
                              </m:r>
                            </m:sub>
                          </m:sSub>
                          <m:r>
                            <a:rPr lang="en-US" sz="22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2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argmax</m:t>
                              </m:r>
                            </m:e>
                            <m:sub>
                              <m:acc>
                                <m:accPr>
                                  <m:chr m:val="̂"/>
                                  <m:ctrlPr>
                                    <a:rPr lang="en-US" sz="22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2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</m:acc>
                            </m:sub>
                          </m:sSub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  <m:d>
                            <m:dPr>
                              <m:ctrlPr>
                                <a:rPr lang="en-GB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GB" sz="22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2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</m:acc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𝒚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en-US" sz="22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 sz="22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argmax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sz="2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sub>
                      </m:sSub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;</m:t>
                          </m:r>
                          <m:acc>
                            <m:accPr>
                              <m:chr m:val="̂"/>
                              <m:ctrlPr>
                                <a:rPr lang="en-US" sz="2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GB" sz="2200" dirty="0"/>
              </a:p>
              <a:p>
                <a:pPr marL="0" indent="0">
                  <a:buNone/>
                </a:pPr>
                <a:endParaRPr lang="en-GB" sz="2200" dirty="0"/>
              </a:p>
              <a:p>
                <a:pPr marL="0" indent="0">
                  <a:buNone/>
                </a:pPr>
                <a:r>
                  <a:rPr lang="en-GB" sz="2200" dirty="0"/>
                  <a:t>maximum a posteriori estimation as alternative applying Bayes theorem: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2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</m:acc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2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</m:t>
                              </m:r>
                              <m:r>
                                <m:rPr>
                                  <m:sty m:val="p"/>
                                </m:rPr>
                                <a:rPr lang="en-US" sz="22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AP</m:t>
                              </m:r>
                            </m:sub>
                          </m:sSub>
                          <m:r>
                            <a:rPr lang="en-US" sz="22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 sz="22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argmax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sz="2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sub>
                      </m:sSub>
                      <m:r>
                        <a:rPr lang="en-US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2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2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2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argmax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sz="2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sub>
                      </m:sSub>
                      <m:f>
                        <m:fPr>
                          <m:ctrlPr>
                            <a:rPr lang="en-GB" sz="2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2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</m:acc>
                            </m:e>
                          </m:d>
                          <m:r>
                            <a:rPr lang="en-US" sz="2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sz="22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</m:acc>
                            </m:e>
                          </m:d>
                        </m:num>
                        <m:den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GB" sz="2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;</m:t>
                                  </m:r>
                                  <m:r>
                                    <a:rPr lang="en-US" sz="22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𝝑</m:t>
                                  </m:r>
                                </m:e>
                              </m:d>
                              <m:r>
                                <a:rPr lang="en-US" sz="2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𝝑</m:t>
                                  </m:r>
                                </m:e>
                              </m:d>
                            </m:e>
                          </m:nary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𝝑</m:t>
                          </m:r>
                        </m:den>
                      </m:f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2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argmax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sz="2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sub>
                      </m:sSub>
                      <m:r>
                        <a:rPr lang="en-US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1" i="1"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200" b="1" i="1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;</m:t>
                          </m:r>
                          <m:acc>
                            <m:accPr>
                              <m:chr m:val="̂"/>
                              <m:ctrlPr>
                                <a:rPr lang="en-US" sz="2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</m:d>
                      <m:r>
                        <a:rPr lang="en-US" sz="22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GB" sz="2200" dirty="0"/>
              </a:p>
              <a:p>
                <a:pPr marL="0" indent="0">
                  <a:buNone/>
                </a:pPr>
                <a:endParaRPr lang="en-GB" sz="2200" dirty="0"/>
              </a:p>
              <a:p>
                <a:pPr marL="0" indent="0">
                  <a:buNone/>
                </a:pPr>
                <a:endParaRPr lang="en-GB" sz="2200" dirty="0"/>
              </a:p>
              <a:p>
                <a:r>
                  <a:rPr lang="en-GB" sz="2200" dirty="0"/>
                  <a:t>approximation to Bayesian inference (using mode of posterior distribution)</a:t>
                </a:r>
              </a:p>
              <a:p>
                <a:r>
                  <a:rPr lang="en-GB" sz="2200" dirty="0"/>
                  <a:t>maximum likelihood special case of maximum a posteriori estimation with uniform prior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6C0417B-6781-3415-D71A-B1EF18939A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24" t="-1744" b="-3488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A5FAEBE6-858F-A756-A947-07C5182A5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</a:t>
            </a:r>
            <a:r>
              <a:rPr lang="en-DE" dirty="0"/>
              <a:t>aximum a Posteriori Estimation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C1F38A-BCE2-B8EE-627F-968762F8B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18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B510C6-7C6F-3FCD-35FC-D4E1C7323FB4}"/>
              </a:ext>
            </a:extLst>
          </p:cNvPr>
          <p:cNvSpPr txBox="1"/>
          <p:nvPr/>
        </p:nvSpPr>
        <p:spPr>
          <a:xfrm>
            <a:off x="6798451" y="4698868"/>
            <a:ext cx="213077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200" dirty="0"/>
              <a:t>p</a:t>
            </a:r>
            <a:r>
              <a:rPr lang="en-DE" sz="2200" dirty="0"/>
              <a:t>rior distribution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845B9D-D3B9-660E-11B8-82566C584F6A}"/>
              </a:ext>
            </a:extLst>
          </p:cNvPr>
          <p:cNvSpPr txBox="1"/>
          <p:nvPr/>
        </p:nvSpPr>
        <p:spPr>
          <a:xfrm>
            <a:off x="1485935" y="4698868"/>
            <a:ext cx="261994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200" dirty="0"/>
              <a:t>p</a:t>
            </a:r>
            <a:r>
              <a:rPr lang="en-DE" sz="2200" dirty="0"/>
              <a:t>osterior distribution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E7B0125-14CE-67A9-68AB-231D17BB3005}"/>
              </a:ext>
            </a:extLst>
          </p:cNvPr>
          <p:cNvCxnSpPr>
            <a:cxnSpLocks/>
            <a:stCxn id="6" idx="0"/>
          </p:cNvCxnSpPr>
          <p:nvPr/>
        </p:nvCxnSpPr>
        <p:spPr>
          <a:xfrm flipV="1">
            <a:off x="2795909" y="3936733"/>
            <a:ext cx="1809347" cy="7621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50A18A8-8E65-89FC-B7D3-9C9EAEC1B134}"/>
              </a:ext>
            </a:extLst>
          </p:cNvPr>
          <p:cNvCxnSpPr>
            <a:cxnSpLocks/>
            <a:stCxn id="5" idx="0"/>
          </p:cNvCxnSpPr>
          <p:nvPr/>
        </p:nvCxnSpPr>
        <p:spPr>
          <a:xfrm flipH="1" flipV="1">
            <a:off x="7421078" y="4520617"/>
            <a:ext cx="442761" cy="1782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36F56FE-2433-6CFB-5B96-47582FDFF757}"/>
              </a:ext>
            </a:extLst>
          </p:cNvPr>
          <p:cNvSpPr txBox="1"/>
          <p:nvPr/>
        </p:nvSpPr>
        <p:spPr>
          <a:xfrm>
            <a:off x="5218968" y="4698868"/>
            <a:ext cx="129445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200" dirty="0"/>
              <a:t>likelihood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0749784-4184-2032-3AF2-0822AC814CF7}"/>
              </a:ext>
            </a:extLst>
          </p:cNvPr>
          <p:cNvCxnSpPr>
            <a:cxnSpLocks/>
            <a:stCxn id="13" idx="0"/>
          </p:cNvCxnSpPr>
          <p:nvPr/>
        </p:nvCxnSpPr>
        <p:spPr>
          <a:xfrm flipV="1">
            <a:off x="5866197" y="4483424"/>
            <a:ext cx="101466" cy="2154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EB84F89-5FF0-36FD-E5EB-28CC45256527}"/>
              </a:ext>
            </a:extLst>
          </p:cNvPr>
          <p:cNvSpPr txBox="1"/>
          <p:nvPr/>
        </p:nvSpPr>
        <p:spPr>
          <a:xfrm>
            <a:off x="6865756" y="1484490"/>
            <a:ext cx="1881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objective function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3BB2BA8-C18D-23AA-2B95-9F93566488B7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7806559" y="1853822"/>
            <a:ext cx="147144" cy="3326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94830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6A0A9E-D26E-923F-7B1C-6485CDF4F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</a:t>
            </a:r>
            <a:r>
              <a:rPr lang="en-DE" dirty="0"/>
              <a:t>riors as Regularizers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FCA2F3C-69D4-63A3-260F-5EA9C996DE5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p</a:t>
                </a:r>
                <a:r>
                  <a:rPr lang="en-DE" sz="2400" dirty="0"/>
                  <a:t>rior distribution: </a:t>
                </a:r>
                <a:r>
                  <a:rPr lang="en-GB" sz="2400" dirty="0"/>
                  <a:t>leveraging information that cannot be found in training data</a:t>
                </a:r>
              </a:p>
              <a:p>
                <a:pPr marL="0" indent="0">
                  <a:buNone/>
                </a:pPr>
                <a:endParaRPr lang="en-DE" sz="2400" dirty="0"/>
              </a:p>
              <a:p>
                <a:pPr marL="0" indent="0">
                  <a:buNone/>
                </a:pPr>
                <a:r>
                  <a:rPr lang="en-GB" sz="2400" dirty="0"/>
                  <a:t>many regularized estimation strategies can be interpreted as MAP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DE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DE" sz="2000" dirty="0"/>
                  <a:t> regularization corresponds to MAP with Gaussian prior on parameters</a:t>
                </a:r>
                <a:endParaRPr lang="en-GB" sz="2000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DE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DE" sz="2000" dirty="0"/>
                  <a:t> regularization corresponds to MAP with </a:t>
                </a:r>
                <a:r>
                  <a:rPr lang="en-GB" sz="2000" dirty="0"/>
                  <a:t>isotropic Laplace </a:t>
                </a:r>
                <a:r>
                  <a:rPr lang="en-DE" sz="2000" dirty="0"/>
                  <a:t>prior on parameters</a:t>
                </a:r>
                <a:endParaRPr lang="en-US" sz="2000" dirty="0"/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usage of c</a:t>
                </a:r>
                <a:r>
                  <a:rPr lang="en-DE" sz="2400" dirty="0"/>
                  <a:t>onjugate priors allows </a:t>
                </a:r>
                <a:r>
                  <a:rPr lang="en-GB" sz="2400" dirty="0"/>
                  <a:t>analytical solution of MAP (as mode of posterior distribution can be given in closed form)</a:t>
                </a:r>
              </a:p>
              <a:p>
                <a:r>
                  <a:rPr lang="en-GB" sz="2400" dirty="0"/>
                  <a:t>c</a:t>
                </a:r>
                <a:r>
                  <a:rPr lang="en-DE" sz="2400" dirty="0"/>
                  <a:t>onjugate distributions: prior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d>
                  </m:oMath>
                </a14:m>
                <a:r>
                  <a:rPr lang="en-DE" sz="2400" dirty="0"/>
                  <a:t> and posterior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2400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DE" sz="2400" dirty="0"/>
                  <a:t>in same probability distribution family (e.g., exponential family)</a:t>
                </a:r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d>
                  </m:oMath>
                </a14:m>
                <a:r>
                  <a:rPr lang="en-DE" sz="2400" dirty="0"/>
                  <a:t> conjugate prior for likelihood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d>
                  </m:oMath>
                </a14:m>
                <a:endParaRPr lang="en-DE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FCA2F3C-69D4-63A3-260F-5EA9C996DE5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1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7F21E4-EA26-B7AE-1159-86E8CCDE02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19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850459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C49F5-EE18-E148-A680-E3CCB7C25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Summary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44CF9A-8599-874C-B8DB-72A32F5EF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9A58F-BEEB-D14F-8B2B-8D77BCC2C0BB}" type="slidenum">
              <a:rPr lang="en-DE" smtClean="0"/>
              <a:t>2</a:t>
            </a:fld>
            <a:endParaRPr lang="en-DE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2AA4B8D-555A-2D6B-FD2B-CC021E6DA531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132556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2600" b="1" dirty="0"/>
              <a:t>generalization</a:t>
            </a:r>
            <a:r>
              <a:rPr lang="en-GB" sz="2600" dirty="0"/>
              <a:t> as core of ML: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2600" b="1" dirty="0"/>
              <a:t>empirical risk minimization</a:t>
            </a:r>
            <a:r>
              <a:rPr lang="en-GB" sz="2600" dirty="0"/>
              <a:t> (training error) as proxy for minimizing unknown population risk (test error, aka generalization error or out-of-sample error)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F9D2ADB-1A71-F286-C7C5-FD3D63BD0E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0600" y="3592841"/>
            <a:ext cx="10715368" cy="28094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000" dirty="0"/>
              <a:t>generalization gap: difference between test and training error</a:t>
            </a:r>
            <a:endParaRPr lang="en-GB" sz="2000" b="1" dirty="0"/>
          </a:p>
          <a:p>
            <a:r>
              <a:rPr lang="en-GB" sz="2000" b="1" dirty="0"/>
              <a:t>interpolation</a:t>
            </a:r>
            <a:r>
              <a:rPr lang="en-GB" sz="2000" dirty="0"/>
              <a:t> to unencountered samples from training environment</a:t>
            </a:r>
          </a:p>
          <a:p>
            <a:r>
              <a:rPr lang="en-GB" sz="2000" b="1" dirty="0"/>
              <a:t>extrapolation</a:t>
            </a:r>
            <a:r>
              <a:rPr lang="en-GB" sz="2000" dirty="0"/>
              <a:t> to testing conditions differing from training environment (aka out-of-distribution)</a:t>
            </a:r>
          </a:p>
          <a:p>
            <a:pPr marL="0" indent="0">
              <a:buNone/>
            </a:pPr>
            <a:r>
              <a:rPr lang="en-GB" sz="2000" dirty="0"/>
              <a:t>curse of dimensionality: many features (dimensions) </a:t>
            </a:r>
            <a:r>
              <a:rPr lang="en-GB" sz="2000" dirty="0">
                <a:sym typeface="Wingdings" panose="05000000000000000000" pitchFamily="2" charset="2"/>
              </a:rPr>
              <a:t> </a:t>
            </a:r>
            <a:r>
              <a:rPr lang="en-GB" sz="2000" dirty="0"/>
              <a:t>lots of data needed to densely sample volume</a:t>
            </a:r>
            <a:endParaRPr lang="en-GB" sz="2000" i="1" dirty="0"/>
          </a:p>
          <a:p>
            <a:pPr marL="0" indent="0">
              <a:buNone/>
            </a:pPr>
            <a:r>
              <a:rPr lang="en-GB" sz="2000" dirty="0">
                <a:sym typeface="Wingdings" pitchFamily="2" charset="2"/>
              </a:rPr>
              <a:t>but reality is friendly: most high-dimensional data sets reside on lower-dimensional manifolds (manifold hypothesis)  enabling effectiveness of ML</a:t>
            </a:r>
          </a:p>
          <a:p>
            <a:pPr marL="0" indent="0">
              <a:buNone/>
            </a:pPr>
            <a:r>
              <a:rPr lang="en-GB" sz="2000" dirty="0">
                <a:sym typeface="Wingdings" pitchFamily="2" charset="2"/>
              </a:rPr>
              <a:t> need for appropriate </a:t>
            </a:r>
            <a:r>
              <a:rPr lang="en-GB" sz="2000" b="1" dirty="0">
                <a:sym typeface="Wingdings" pitchFamily="2" charset="2"/>
              </a:rPr>
              <a:t>inductive bias</a:t>
            </a:r>
            <a:r>
              <a:rPr lang="en-GB" sz="2000" dirty="0">
                <a:sym typeface="Wingdings" pitchFamily="2" charset="2"/>
              </a:rPr>
              <a:t> (different forms: model design, regularization, …)</a:t>
            </a:r>
          </a:p>
        </p:txBody>
      </p:sp>
    </p:spTree>
    <p:extLst>
      <p:ext uri="{BB962C8B-B14F-4D97-AF65-F5344CB8AC3E}">
        <p14:creationId xmlns:p14="http://schemas.microsoft.com/office/powerpoint/2010/main" val="27839260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7DE598-92C7-D1ED-C57E-504928E32B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Dropout in Neural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A6CBE0-02B8-41C3-1B97-186ED107F3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602128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400" dirty="0"/>
              <a:t>g</a:t>
            </a:r>
            <a:r>
              <a:rPr lang="en-DE" sz="2400" dirty="0"/>
              <a:t>oal: prevent overfitting of large neural networks</a:t>
            </a:r>
          </a:p>
          <a:p>
            <a:pPr marL="0" indent="0">
              <a:buNone/>
            </a:pPr>
            <a:r>
              <a:rPr lang="en-GB" sz="2400" dirty="0"/>
              <a:t>i</a:t>
            </a:r>
            <a:r>
              <a:rPr lang="en-DE" sz="2400" dirty="0"/>
              <a:t>dea: </a:t>
            </a:r>
            <a:r>
              <a:rPr lang="en-GB" sz="2400" dirty="0"/>
              <a:t>randomly drop non-output nodes (along with their connections) during training (not prediction)</a:t>
            </a:r>
            <a:endParaRPr lang="en-DE" sz="2400" dirty="0"/>
          </a:p>
          <a:p>
            <a:r>
              <a:rPr lang="en-GB" sz="2400" dirty="0" err="1"/>
              <a:t>i</a:t>
            </a:r>
            <a:r>
              <a:rPr lang="en-DE" sz="2400" dirty="0"/>
              <a:t>mplicit ensemble method (kind of sampling from exponentially many differently thinned networks): </a:t>
            </a:r>
            <a:r>
              <a:rPr lang="en-GB" sz="2400" dirty="0"/>
              <a:t>for each mini-batch, randomly sample independent binary masks for the nodes</a:t>
            </a:r>
            <a:endParaRPr lang="en-DE" sz="2400" dirty="0"/>
          </a:p>
          <a:p>
            <a:r>
              <a:rPr lang="en-GB" sz="2400" dirty="0"/>
              <a:t>inexpensive approximation</a:t>
            </a:r>
            <a:r>
              <a:rPr lang="en-DE" sz="2400" dirty="0"/>
              <a:t> to bagging (without training many different neural networks) with parameter sharing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BE9E80-BE44-BD29-3068-1C9C822F0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20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0222DD-735F-E553-C4AD-E1FB9E964C72}"/>
              </a:ext>
            </a:extLst>
          </p:cNvPr>
          <p:cNvSpPr txBox="1"/>
          <p:nvPr/>
        </p:nvSpPr>
        <p:spPr>
          <a:xfrm>
            <a:off x="11611357" y="4786154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2"/>
              </a:rPr>
              <a:t>source</a:t>
            </a:r>
            <a:endParaRPr lang="de-DE" sz="1000" dirty="0"/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5DC49EB6-4E3C-BD1D-AFE6-9489551CAD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5482" y="2146898"/>
            <a:ext cx="4728393" cy="2564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0858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AC3FB203-60E3-2CDD-B79F-6E5EB60683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3712" y="1475435"/>
            <a:ext cx="4940538" cy="267796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67DE598-92C7-D1ED-C57E-504928E32B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Dropout in Neural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A6CBE0-02B8-41C3-1B97-186ED107F3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158391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600" dirty="0"/>
              <a:t>key advantage compared to averaging ensemble of independent models (typical bagging procedure):</a:t>
            </a:r>
          </a:p>
          <a:p>
            <a:pPr marL="0" indent="0">
              <a:buNone/>
            </a:pPr>
            <a:r>
              <a:rPr lang="en-GB" sz="2600" dirty="0"/>
              <a:t>b</a:t>
            </a:r>
            <a:r>
              <a:rPr lang="en-DE" sz="2600" dirty="0"/>
              <a:t>etter generalization by means of </a:t>
            </a:r>
            <a:r>
              <a:rPr lang="en-GB" sz="2600" dirty="0"/>
              <a:t>regularizing each hidden node to perform well regardless of which other hidden nodes are in the model (adaptability)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clever noise injection method: destroying extracted features rather than input values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BE9E80-BE44-BD29-3068-1C9C822F0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21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0222DD-735F-E553-C4AD-E1FB9E964C72}"/>
              </a:ext>
            </a:extLst>
          </p:cNvPr>
          <p:cNvSpPr txBox="1"/>
          <p:nvPr/>
        </p:nvSpPr>
        <p:spPr>
          <a:xfrm>
            <a:off x="11599833" y="6329174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pic>
        <p:nvPicPr>
          <p:cNvPr id="13" name="Picture 12" descr="Diagram&#10;&#10;Description automatically generated">
            <a:extLst>
              <a:ext uri="{FF2B5EF4-FFF2-40B4-BE49-F238E27FC236}">
                <a16:creationId xmlns:a16="http://schemas.microsoft.com/office/drawing/2014/main" id="{D74F1ED8-2B06-69BF-F95C-064C668B90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3207" y="4986121"/>
            <a:ext cx="4983367" cy="13381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E919A80-293A-462A-3226-05AF10F2D859}"/>
                  </a:ext>
                </a:extLst>
              </p:cNvPr>
              <p:cNvSpPr txBox="1"/>
              <p:nvPr/>
            </p:nvSpPr>
            <p:spPr>
              <a:xfrm>
                <a:off x="7846028" y="1339742"/>
                <a:ext cx="262527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DE" sz="1600" dirty="0"/>
                  <a:t>Bernoulli (hyperparameter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DE" sz="1600" dirty="0"/>
                  <a:t>)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E919A80-293A-462A-3226-05AF10F2D8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6028" y="1339742"/>
                <a:ext cx="2625270" cy="338554"/>
              </a:xfrm>
              <a:prstGeom prst="rect">
                <a:avLst/>
              </a:prstGeom>
              <a:blipFill>
                <a:blip r:embed="rId5"/>
                <a:stretch>
                  <a:fillRect l="-962" t="-3704" r="-481" b="-22222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889BFF3-AAD4-10FE-C4ED-EB0FE07025FB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9158663" y="1678296"/>
            <a:ext cx="813515" cy="2264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4C8B01E6-4B25-88A2-7A21-D7B5D5F08298}"/>
              </a:ext>
            </a:extLst>
          </p:cNvPr>
          <p:cNvSpPr txBox="1"/>
          <p:nvPr/>
        </p:nvSpPr>
        <p:spPr>
          <a:xfrm>
            <a:off x="8810244" y="4297261"/>
            <a:ext cx="33221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weight scaling inference rule (approximating ensemble predictions)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5708AB4-929F-5EE9-3DFE-B84B92077A39}"/>
              </a:ext>
            </a:extLst>
          </p:cNvPr>
          <p:cNvCxnSpPr>
            <a:cxnSpLocks/>
            <a:stCxn id="17" idx="2"/>
          </p:cNvCxnSpPr>
          <p:nvPr/>
        </p:nvCxnSpPr>
        <p:spPr>
          <a:xfrm>
            <a:off x="10471298" y="4882036"/>
            <a:ext cx="1213771" cy="6909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75840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6A906-C80A-5E7A-F2D2-35AC16C9B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Convolutional Neural Networks (CNN)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2192C3-E666-A8FC-0F3E-9E5DCDAE1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22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8402535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2CBC89-6F31-A16E-AC51-D92B06624E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Recap: Feed-Forward Neural Networks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75ABC85-DF3F-7EB0-7697-6B1A4A2D002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7899400" cy="4351338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en-GB" dirty="0"/>
                  <a:t>c</a:t>
                </a:r>
                <a:r>
                  <a:rPr lang="en-DE" dirty="0"/>
                  <a:t>omputation in usual feed-forward network:</a:t>
                </a: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scalar input values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to activation function of nodes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GB" dirty="0"/>
                  <a:t> in</a:t>
                </a:r>
                <a:r>
                  <a:rPr lang="en-DE" dirty="0"/>
                  <a:t> hidden or output layer as matrix multiplication of scalar output values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DE" dirty="0"/>
                  <a:t>from activation function of nodes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DE" dirty="0"/>
                  <a:t> from previous layer with connecting weights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DE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DE" dirty="0"/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:r>
                  <a:rPr lang="en-GB" dirty="0"/>
                  <a:t>dropping dimension of different training observations in this view </a:t>
                </a:r>
                <a:r>
                  <a:rPr lang="en-GB" dirty="0">
                    <a:sym typeface="Wingdings" pitchFamily="2" charset="2"/>
                  </a:rPr>
                  <a:t> loading full batch or mini-batches</a:t>
                </a: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75ABC85-DF3F-7EB0-7697-6B1A4A2D002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7899400" cy="4351338"/>
              </a:xfrm>
              <a:blipFill>
                <a:blip r:embed="rId2"/>
                <a:stretch>
                  <a:fillRect l="-1447" t="-2035" r="-1608" b="-13372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9409B5-6DEB-C11A-DC09-814E3588EB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23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201C7E5A-7E5B-BA8F-A247-64824ED879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9696834" y="2069431"/>
            <a:ext cx="2429049" cy="271913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0ACB6C1-6BF1-4D80-F5B8-6F8377D7EE49}"/>
                  </a:ext>
                </a:extLst>
              </p:cNvPr>
              <p:cNvSpPr txBox="1"/>
              <p:nvPr/>
            </p:nvSpPr>
            <p:spPr>
              <a:xfrm>
                <a:off x="9236363" y="3602977"/>
                <a:ext cx="397164" cy="4308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DE" sz="22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0ACB6C1-6BF1-4D80-F5B8-6F8377D7EE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6363" y="3602977"/>
                <a:ext cx="397164" cy="430887"/>
              </a:xfrm>
              <a:prstGeom prst="rect">
                <a:avLst/>
              </a:prstGeom>
              <a:blipFill>
                <a:blip r:embed="rId4"/>
                <a:stretch>
                  <a:fillRect b="-571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72DDF58-76FE-ED33-9C20-7078B57AA45E}"/>
                  </a:ext>
                </a:extLst>
              </p:cNvPr>
              <p:cNvSpPr txBox="1"/>
              <p:nvPr/>
            </p:nvSpPr>
            <p:spPr>
              <a:xfrm>
                <a:off x="9236363" y="2788662"/>
                <a:ext cx="397164" cy="4580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DE" sz="22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72DDF58-76FE-ED33-9C20-7078B57AA4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6363" y="2788662"/>
                <a:ext cx="397164" cy="458011"/>
              </a:xfrm>
              <a:prstGeom prst="rect">
                <a:avLst/>
              </a:prstGeom>
              <a:blipFill>
                <a:blip r:embed="rId5"/>
                <a:stretch>
                  <a:fillRect b="-1081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B838B4C-5329-FF18-6624-9C0F9C7EB22E}"/>
                  </a:ext>
                </a:extLst>
              </p:cNvPr>
              <p:cNvSpPr txBox="1"/>
              <p:nvPr/>
            </p:nvSpPr>
            <p:spPr>
              <a:xfrm>
                <a:off x="9236363" y="3201964"/>
                <a:ext cx="397164" cy="4580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en-DE" sz="22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B838B4C-5329-FF18-6624-9C0F9C7EB2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6363" y="3201964"/>
                <a:ext cx="397164" cy="458011"/>
              </a:xfrm>
              <a:prstGeom prst="rect">
                <a:avLst/>
              </a:prstGeom>
              <a:blipFill>
                <a:blip r:embed="rId6"/>
                <a:stretch>
                  <a:fillRect r="-37500" b="-1111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826767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icture containing text, scoreboard&#10;&#10;Description automatically generated">
            <a:extLst>
              <a:ext uri="{FF2B5EF4-FFF2-40B4-BE49-F238E27FC236}">
                <a16:creationId xmlns:a16="http://schemas.microsoft.com/office/drawing/2014/main" id="{9079BF8D-3AB9-563D-7A31-575C25023B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5200" y="2303359"/>
            <a:ext cx="2082801" cy="28505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72B56CE-A757-C5D6-D29F-D5A937F8E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Grid-Like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DD6CF0-719D-4091-507F-7E895EA77B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017000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/>
              <a:t>data with grid-like topology (spatial structures), e.g.:</a:t>
            </a:r>
          </a:p>
          <a:p>
            <a:r>
              <a:rPr lang="en-GB" dirty="0"/>
              <a:t>time-series data: 1-D grid of data taken at regular time intervals (can also be done with recurrent neural networks or transformers)</a:t>
            </a:r>
          </a:p>
          <a:p>
            <a:r>
              <a:rPr lang="en-GB" dirty="0"/>
              <a:t>image data: 2-D grid of pixels (</a:t>
            </a:r>
            <a:r>
              <a:rPr lang="en-GB" dirty="0">
                <a:sym typeface="Wingdings" pitchFamily="2" charset="2"/>
              </a:rPr>
              <a:t> </a:t>
            </a:r>
            <a:r>
              <a:rPr lang="en-GB" dirty="0"/>
              <a:t>computer vision)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convolutional networks:</a:t>
            </a:r>
          </a:p>
          <a:p>
            <a:pPr marL="0" indent="0">
              <a:buNone/>
            </a:pPr>
            <a:r>
              <a:rPr lang="en-GB" dirty="0"/>
              <a:t>neural networks using convolutions with kernels (local groups of values, e.g., pixels from an object, highly correlated) in place of general matrix multiplications in at least one of their layers</a:t>
            </a:r>
          </a:p>
          <a:p>
            <a:pPr marL="0" indent="0">
              <a:buNone/>
            </a:pPr>
            <a:r>
              <a:rPr lang="en-GB" dirty="0">
                <a:sym typeface="Wingdings" pitchFamily="2" charset="2"/>
              </a:rPr>
              <a:t> </a:t>
            </a:r>
            <a:r>
              <a:rPr lang="en-GB" dirty="0"/>
              <a:t>highly regularized feed-forward networks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425449-36B3-7ADF-7AD7-4F782FC4CB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24</a:t>
            </a:fld>
            <a:endParaRPr lang="en-D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DEFAE0-E2E8-9956-139B-FC015E3F1922}"/>
              </a:ext>
            </a:extLst>
          </p:cNvPr>
          <p:cNvSpPr txBox="1"/>
          <p:nvPr/>
        </p:nvSpPr>
        <p:spPr>
          <a:xfrm>
            <a:off x="9490509" y="1134050"/>
            <a:ext cx="25315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</a:t>
            </a:r>
            <a:r>
              <a:rPr lang="en-DE" dirty="0"/>
              <a:t>calar value (like in usual feed-forward network)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0B2E127-B6A8-E4A9-F1C7-FF64E6551381}"/>
              </a:ext>
            </a:extLst>
          </p:cNvPr>
          <p:cNvCxnSpPr>
            <a:stCxn id="8" idx="2"/>
          </p:cNvCxnSpPr>
          <p:nvPr/>
        </p:nvCxnSpPr>
        <p:spPr>
          <a:xfrm flipH="1">
            <a:off x="10607040" y="1780381"/>
            <a:ext cx="149236" cy="5489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035F221-63B9-6BF9-B047-4D14BB71655F}"/>
              </a:ext>
            </a:extLst>
          </p:cNvPr>
          <p:cNvSpPr txBox="1"/>
          <p:nvPr/>
        </p:nvSpPr>
        <p:spPr>
          <a:xfrm>
            <a:off x="11405571" y="5222268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33421031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BEF9B5-0290-E021-D5EA-6785166FB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Convolution Operation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9945872-D040-A778-F947-8CB9B0E15E0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8040253" cy="4351338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t</a:t>
                </a:r>
                <a:r>
                  <a:rPr lang="en-DE" sz="2400" dirty="0"/>
                  <a:t>o be exact, usually rather cross-correlation instead of convolution operation (what would have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DE" sz="2400" dirty="0"/>
                  <a:t> here):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</m:d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DE" sz="2400" dirty="0"/>
              </a:p>
              <a:p>
                <a:pPr marL="0" indent="0">
                  <a:buNone/>
                </a:pPr>
                <a:endParaRPr lang="en-DE" sz="2400" dirty="0"/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again, dropping dimension of different training observations</a:t>
                </a:r>
                <a:endParaRPr lang="en-DE" sz="2400" dirty="0"/>
              </a:p>
              <a:p>
                <a:pPr marL="0" indent="0">
                  <a:buNone/>
                </a:pPr>
                <a:r>
                  <a:rPr lang="en-GB" sz="2400" dirty="0"/>
                  <a:t>m</a:t>
                </a:r>
                <a:r>
                  <a:rPr lang="en-DE" sz="2400" dirty="0"/>
                  <a:t>atrices </a:t>
                </a:r>
                <a:r>
                  <a:rPr lang="en-DE" sz="2400" dirty="0">
                    <a:sym typeface="Wingdings" pitchFamily="2" charset="2"/>
                  </a:rPr>
                  <a:t></a:t>
                </a:r>
                <a:r>
                  <a:rPr lang="en-DE" sz="2400" dirty="0"/>
                  <a:t> tensors: several input channels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DE" sz="2400" dirty="0"/>
                  <a:t> (e.g., RGB) and several output channels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DE" sz="2400" dirty="0"/>
                  <a:t> (different feature maps, e.g., vertical edge, nose, ear, …)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9945872-D040-A778-F947-8CB9B0E15E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8040253" cy="4351338"/>
              </a:xfrm>
              <a:blipFill>
                <a:blip r:embed="rId2"/>
                <a:stretch>
                  <a:fillRect l="-1264" t="-15988" r="-126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1CD199-DF34-FB08-5D30-6F02741CEE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25</a:t>
            </a:fld>
            <a:endParaRPr lang="en-DE"/>
          </a:p>
        </p:txBody>
      </p:sp>
      <p:pic>
        <p:nvPicPr>
          <p:cNvPr id="6" name="Picture 5" descr="A picture containing text, electronics, keyboard&#10;&#10;Description automatically generated">
            <a:extLst>
              <a:ext uri="{FF2B5EF4-FFF2-40B4-BE49-F238E27FC236}">
                <a16:creationId xmlns:a16="http://schemas.microsoft.com/office/drawing/2014/main" id="{19A6DFB9-DB90-0D13-EF8E-FF304FB58D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8453" y="2378003"/>
            <a:ext cx="3255357" cy="3246582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12BBB2B-F6C7-FD92-20B5-C363C5428A16}"/>
              </a:ext>
            </a:extLst>
          </p:cNvPr>
          <p:cNvCxnSpPr>
            <a:cxnSpLocks/>
          </p:cNvCxnSpPr>
          <p:nvPr/>
        </p:nvCxnSpPr>
        <p:spPr>
          <a:xfrm flipH="1">
            <a:off x="5809673" y="2521529"/>
            <a:ext cx="461820" cy="2863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59D5BBA-F854-2A69-E203-60073BB09181}"/>
              </a:ext>
            </a:extLst>
          </p:cNvPr>
          <p:cNvCxnSpPr>
            <a:cxnSpLocks/>
          </p:cNvCxnSpPr>
          <p:nvPr/>
        </p:nvCxnSpPr>
        <p:spPr>
          <a:xfrm>
            <a:off x="6271493" y="2521529"/>
            <a:ext cx="0" cy="2863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CED0E960-D87B-FCD5-860D-C122F94948B4}"/>
              </a:ext>
            </a:extLst>
          </p:cNvPr>
          <p:cNvSpPr txBox="1"/>
          <p:nvPr/>
        </p:nvSpPr>
        <p:spPr>
          <a:xfrm>
            <a:off x="1463040" y="3539629"/>
            <a:ext cx="17153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400" dirty="0"/>
              <a:t>feature map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B16D835-0410-63C6-984F-8F0D2C19AD79}"/>
              </a:ext>
            </a:extLst>
          </p:cNvPr>
          <p:cNvSpPr txBox="1"/>
          <p:nvPr/>
        </p:nvSpPr>
        <p:spPr>
          <a:xfrm>
            <a:off x="4500887" y="3539629"/>
            <a:ext cx="19018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i</a:t>
            </a:r>
            <a:r>
              <a:rPr lang="en-DE" sz="2400" dirty="0"/>
              <a:t>nput (matrix)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8C17276-3A4B-516A-B044-89D5AE63745F}"/>
              </a:ext>
            </a:extLst>
          </p:cNvPr>
          <p:cNvSpPr txBox="1"/>
          <p:nvPr/>
        </p:nvSpPr>
        <p:spPr>
          <a:xfrm>
            <a:off x="6519828" y="3539629"/>
            <a:ext cx="2020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k</a:t>
            </a:r>
            <a:r>
              <a:rPr lang="en-DE" sz="2400" dirty="0"/>
              <a:t>ernel (matrix)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0AD5766-3856-D674-1260-0F039D7F16E1}"/>
              </a:ext>
            </a:extLst>
          </p:cNvPr>
          <p:cNvCxnSpPr/>
          <p:nvPr/>
        </p:nvCxnSpPr>
        <p:spPr>
          <a:xfrm flipV="1">
            <a:off x="2320710" y="3089709"/>
            <a:ext cx="220359" cy="4499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5528652-11FD-350A-26C8-9E6ECD9A1AB0}"/>
              </a:ext>
            </a:extLst>
          </p:cNvPr>
          <p:cNvCxnSpPr>
            <a:stCxn id="21" idx="0"/>
          </p:cNvCxnSpPr>
          <p:nvPr/>
        </p:nvCxnSpPr>
        <p:spPr>
          <a:xfrm flipV="1">
            <a:off x="5451789" y="3089709"/>
            <a:ext cx="111613" cy="4499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3DF3077-3CBC-E817-F1A6-04197C769F12}"/>
              </a:ext>
            </a:extLst>
          </p:cNvPr>
          <p:cNvCxnSpPr>
            <a:stCxn id="22" idx="0"/>
          </p:cNvCxnSpPr>
          <p:nvPr/>
        </p:nvCxnSpPr>
        <p:spPr>
          <a:xfrm flipH="1" flipV="1">
            <a:off x="6882063" y="3089709"/>
            <a:ext cx="647818" cy="4499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D442016-67E6-F7CD-5FF5-36E7B2AA6E82}"/>
                  </a:ext>
                </a:extLst>
              </p:cNvPr>
              <p:cNvSpPr txBox="1"/>
              <p:nvPr/>
            </p:nvSpPr>
            <p:spPr>
              <a:xfrm>
                <a:off x="3867714" y="5560639"/>
                <a:ext cx="4098783" cy="10168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brk m:alnAt="7"/>
                            </m:rPr>
                            <a:rPr lang="en-US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DE" sz="24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D442016-67E6-F7CD-5FF5-36E7B2AA6E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7714" y="5560639"/>
                <a:ext cx="4098783" cy="1016817"/>
              </a:xfrm>
              <a:prstGeom prst="rect">
                <a:avLst/>
              </a:prstGeom>
              <a:blipFill>
                <a:blip r:embed="rId4"/>
                <a:stretch>
                  <a:fillRect t="-125926" b="-17284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Box 30">
            <a:extLst>
              <a:ext uri="{FF2B5EF4-FFF2-40B4-BE49-F238E27FC236}">
                <a16:creationId xmlns:a16="http://schemas.microsoft.com/office/drawing/2014/main" id="{08EC3DE0-8345-5B78-69E8-508DEF93873D}"/>
              </a:ext>
            </a:extLst>
          </p:cNvPr>
          <p:cNvSpPr txBox="1"/>
          <p:nvPr/>
        </p:nvSpPr>
        <p:spPr>
          <a:xfrm>
            <a:off x="8612195" y="719302"/>
            <a:ext cx="32553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l</a:t>
            </a:r>
            <a:r>
              <a:rPr lang="en-DE" dirty="0"/>
              <a:t>earned parameters</a:t>
            </a:r>
            <a:r>
              <a:rPr lang="en-GB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connection to local patches of previous layer’s feature maps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shared over entire image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16DF45E-F683-CC7D-C4A5-58FB2DB8AEDE}"/>
              </a:ext>
            </a:extLst>
          </p:cNvPr>
          <p:cNvSpPr txBox="1"/>
          <p:nvPr/>
        </p:nvSpPr>
        <p:spPr>
          <a:xfrm>
            <a:off x="11601292" y="5654552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B0C0EE3-BF88-8F05-747E-E3C56E26615C}"/>
              </a:ext>
            </a:extLst>
          </p:cNvPr>
          <p:cNvCxnSpPr>
            <a:stCxn id="31" idx="2"/>
          </p:cNvCxnSpPr>
          <p:nvPr/>
        </p:nvCxnSpPr>
        <p:spPr>
          <a:xfrm>
            <a:off x="10239873" y="1919631"/>
            <a:ext cx="449148" cy="6018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67942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32E33E-3ED5-CB80-F2D1-A7DFB14D2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</a:t>
            </a:r>
            <a:r>
              <a:rPr lang="en-DE" dirty="0"/>
              <a:t>egularization Effects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669728-8288-B638-B1C1-1C74C13794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121893" cy="4351338"/>
          </a:xfrm>
        </p:spPr>
        <p:txBody>
          <a:bodyPr>
            <a:normAutofit fontScale="85000" lnSpcReduction="20000"/>
          </a:bodyPr>
          <a:lstStyle/>
          <a:p>
            <a:r>
              <a:rPr lang="en-GB" dirty="0"/>
              <a:t>s</a:t>
            </a:r>
            <a:r>
              <a:rPr lang="en-DE" dirty="0"/>
              <a:t>parse interactions: much less weights</a:t>
            </a:r>
          </a:p>
          <a:p>
            <a:r>
              <a:rPr lang="en-DE" dirty="0"/>
              <a:t>parameter sharing: use same weights for different connections </a:t>
            </a:r>
          </a:p>
          <a:p>
            <a:r>
              <a:rPr lang="en-GB" dirty="0"/>
              <a:t>invariant</a:t>
            </a:r>
            <a:r>
              <a:rPr lang="en-DE" dirty="0"/>
              <a:t> </a:t>
            </a:r>
            <a:r>
              <a:rPr lang="en-GB" dirty="0"/>
              <a:t>to translation (not to rotation or scale): same motif detection across entire image (no matter if in upper left or lower right corner)</a:t>
            </a:r>
            <a:endParaRPr lang="en-DE" dirty="0"/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effect of receptive field:</a:t>
            </a:r>
          </a:p>
          <a:p>
            <a:r>
              <a:rPr lang="en-GB" dirty="0"/>
              <a:t>consider only locally restricted number of input values from previous layer</a:t>
            </a:r>
          </a:p>
          <a:p>
            <a:r>
              <a:rPr lang="en-GB" dirty="0"/>
              <a:t>grows for earlier layers (indirect interactions)</a:t>
            </a:r>
          </a:p>
          <a:p>
            <a:pPr marL="0" indent="0">
              <a:buNone/>
            </a:pPr>
            <a:r>
              <a:rPr lang="en-GB" dirty="0">
                <a:sym typeface="Wingdings" pitchFamily="2" charset="2"/>
              </a:rPr>
              <a:t> hierarchical patterns from simple building blocks (many aspects of nature hierarchical)</a:t>
            </a:r>
            <a:endParaRPr lang="en-GB" dirty="0"/>
          </a:p>
          <a:p>
            <a:pPr marL="0" indent="0">
              <a:buNone/>
            </a:pP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AD6C9B-BF3E-B83F-643E-02677984E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26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A13969E8-7506-866E-6F15-C7EC754700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6076" y="657513"/>
            <a:ext cx="3668527" cy="2887811"/>
          </a:xfrm>
          <a:prstGeom prst="rect">
            <a:avLst/>
          </a:prstGeom>
        </p:spPr>
      </p:pic>
      <p:pic>
        <p:nvPicPr>
          <p:cNvPr id="8" name="Picture 7" descr="Diagram, schematic&#10;&#10;Description automatically generated">
            <a:extLst>
              <a:ext uri="{FF2B5EF4-FFF2-40B4-BE49-F238E27FC236}">
                <a16:creationId xmlns:a16="http://schemas.microsoft.com/office/drawing/2014/main" id="{6BAAA66C-7186-D900-0D81-2163E5E138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6076" y="4071651"/>
            <a:ext cx="3664175" cy="210531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ABA13AC-BC52-98F0-F3EA-3A83E67ECD85}"/>
              </a:ext>
            </a:extLst>
          </p:cNvPr>
          <p:cNvSpPr txBox="1"/>
          <p:nvPr/>
        </p:nvSpPr>
        <p:spPr>
          <a:xfrm>
            <a:off x="8443078" y="392779"/>
            <a:ext cx="2027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</a:t>
            </a:r>
            <a:r>
              <a:rPr lang="en-DE" dirty="0"/>
              <a:t>onvolutional layer: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58D621F-404A-C298-F9EE-0ABCA96B81D6}"/>
              </a:ext>
            </a:extLst>
          </p:cNvPr>
          <p:cNvSpPr txBox="1"/>
          <p:nvPr/>
        </p:nvSpPr>
        <p:spPr>
          <a:xfrm>
            <a:off x="8443078" y="1916752"/>
            <a:ext cx="22102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fully-connected</a:t>
            </a:r>
            <a:r>
              <a:rPr lang="en-DE" dirty="0"/>
              <a:t> layer: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89A620B-21C5-06C8-6F85-2679C9917102}"/>
              </a:ext>
            </a:extLst>
          </p:cNvPr>
          <p:cNvSpPr txBox="1"/>
          <p:nvPr/>
        </p:nvSpPr>
        <p:spPr>
          <a:xfrm>
            <a:off x="11659482" y="6176963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39557259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C4586D-EB7F-7263-766A-CBE5A3DE7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Important Details: S</a:t>
            </a:r>
            <a:r>
              <a:rPr lang="en-DE" dirty="0"/>
              <a:t>triding and Padding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D29B6C-3845-ED67-942C-D97BF2882A88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need to define how to stride over image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brk m:alnAt="7"/>
                            </m:rPr>
                            <a:rPr lang="en-US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GB" sz="24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&gt;1</m:t>
                    </m:r>
                  </m:oMath>
                </a14:m>
                <a:r>
                  <a:rPr lang="en-GB" sz="2400" dirty="0"/>
                  <a:t> corresponds to down-sampling</a:t>
                </a:r>
              </a:p>
              <a:p>
                <a:pPr marL="0" indent="0">
                  <a:buNone/>
                </a:pPr>
                <a:r>
                  <a:rPr lang="en-GB" sz="2400" dirty="0">
                    <a:sym typeface="Wingdings" pitchFamily="2" charset="2"/>
                  </a:rPr>
                  <a:t> fewer nodes after convolutional layer</a:t>
                </a:r>
                <a:endParaRPr lang="en-GB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D29B6C-3845-ED67-942C-D97BF2882A8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1956" t="-23837" r="-146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19B78D3-CBF8-F687-72F9-4290EEDCFF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59797" y="1825625"/>
            <a:ext cx="5181599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z</a:t>
            </a:r>
            <a:r>
              <a:rPr lang="en-DE" sz="2400" dirty="0"/>
              <a:t>ero-padding of input to make it wider:</a:t>
            </a:r>
          </a:p>
          <a:p>
            <a:pPr marL="0" indent="0">
              <a:buNone/>
            </a:pPr>
            <a:r>
              <a:rPr lang="en-GB" sz="2400" dirty="0"/>
              <a:t>o</a:t>
            </a:r>
            <a:r>
              <a:rPr lang="en-DE" sz="2400" dirty="0"/>
              <a:t>therwise shrinking of represenation with each layer (depending on kernel size) </a:t>
            </a:r>
            <a:r>
              <a:rPr lang="en-DE" sz="2400" dirty="0">
                <a:sym typeface="Wingdings" pitchFamily="2" charset="2"/>
              </a:rPr>
              <a:t> allowing large kernels and slow shrinkage</a:t>
            </a:r>
            <a:endParaRPr lang="en-DE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E415E8-0DB7-E78F-A6AB-D0C0E5B70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27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97BBDA-6FA5-8A3C-9371-587769A4D0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5790" y="4004611"/>
            <a:ext cx="3743325" cy="2590039"/>
          </a:xfrm>
          <a:prstGeom prst="rect">
            <a:avLst/>
          </a:prstGeom>
        </p:spPr>
      </p:pic>
      <p:pic>
        <p:nvPicPr>
          <p:cNvPr id="9" name="Picture 8" descr="Shape&#10;&#10;Description automatically generated">
            <a:extLst>
              <a:ext uri="{FF2B5EF4-FFF2-40B4-BE49-F238E27FC236}">
                <a16:creationId xmlns:a16="http://schemas.microsoft.com/office/drawing/2014/main" id="{51F50268-A15F-D0F0-41AB-6389A876C7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4892" y="3832090"/>
            <a:ext cx="2743200" cy="246417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11BF17D-E387-B233-454F-7D655F0D8775}"/>
              </a:ext>
            </a:extLst>
          </p:cNvPr>
          <p:cNvSpPr txBox="1"/>
          <p:nvPr/>
        </p:nvSpPr>
        <p:spPr>
          <a:xfrm>
            <a:off x="875613" y="4678893"/>
            <a:ext cx="767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kernel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3689710-F531-3C07-60C9-AD1F049EB334}"/>
              </a:ext>
            </a:extLst>
          </p:cNvPr>
          <p:cNvSpPr txBox="1"/>
          <p:nvPr/>
        </p:nvSpPr>
        <p:spPr>
          <a:xfrm>
            <a:off x="1235793" y="5427928"/>
            <a:ext cx="679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input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48EC110-5E4E-7BAF-67DB-BD6D342AA57D}"/>
              </a:ext>
            </a:extLst>
          </p:cNvPr>
          <p:cNvCxnSpPr>
            <a:stCxn id="10" idx="3"/>
          </p:cNvCxnSpPr>
          <p:nvPr/>
        </p:nvCxnSpPr>
        <p:spPr>
          <a:xfrm flipV="1">
            <a:off x="1642746" y="4678893"/>
            <a:ext cx="359309" cy="1846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91567D2-BF5F-5551-A11C-CE6B12894586}"/>
              </a:ext>
            </a:extLst>
          </p:cNvPr>
          <p:cNvCxnSpPr>
            <a:stCxn id="11" idx="3"/>
          </p:cNvCxnSpPr>
          <p:nvPr/>
        </p:nvCxnSpPr>
        <p:spPr>
          <a:xfrm flipV="1">
            <a:off x="1915787" y="5362561"/>
            <a:ext cx="365401" cy="2500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B9CF672E-76EC-B58A-0B59-606C11EE824C}"/>
              </a:ext>
            </a:extLst>
          </p:cNvPr>
          <p:cNvSpPr txBox="1"/>
          <p:nvPr/>
        </p:nvSpPr>
        <p:spPr>
          <a:xfrm>
            <a:off x="9925574" y="6311900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22AC18-0B89-89CE-FFDA-5E8F679B3C7F}"/>
              </a:ext>
            </a:extLst>
          </p:cNvPr>
          <p:cNvSpPr txBox="1"/>
          <p:nvPr/>
        </p:nvSpPr>
        <p:spPr>
          <a:xfrm>
            <a:off x="6821192" y="486355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latin typeface="Cambria Math" panose="02040503050406030204" pitchFamily="18" charset="0"/>
                <a:ea typeface="Cambria Math" panose="02040503050406030204" pitchFamily="18" charset="0"/>
              </a:rPr>
              <a:t>0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C76444F-13E4-B685-EFA2-A7394A2F87E5}"/>
              </a:ext>
            </a:extLst>
          </p:cNvPr>
          <p:cNvCxnSpPr>
            <a:stCxn id="6" idx="3"/>
          </p:cNvCxnSpPr>
          <p:nvPr/>
        </p:nvCxnSpPr>
        <p:spPr>
          <a:xfrm>
            <a:off x="7134098" y="5048225"/>
            <a:ext cx="580794" cy="1797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02DAA1F-B7CB-C853-BEB0-10518562CFAC}"/>
              </a:ext>
            </a:extLst>
          </p:cNvPr>
          <p:cNvSpPr txBox="1"/>
          <p:nvPr/>
        </p:nvSpPr>
        <p:spPr>
          <a:xfrm>
            <a:off x="2201664" y="6075144"/>
            <a:ext cx="119841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translation invariance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CBBD06A-3A72-5FDC-5C6E-D89607489035}"/>
              </a:ext>
            </a:extLst>
          </p:cNvPr>
          <p:cNvSpPr txBox="1"/>
          <p:nvPr/>
        </p:nvSpPr>
        <p:spPr>
          <a:xfrm>
            <a:off x="152489" y="5802680"/>
            <a:ext cx="931242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local patches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DBFC29E-2FB3-5E84-2AE5-3B1F831A67BA}"/>
              </a:ext>
            </a:extLst>
          </p:cNvPr>
          <p:cNvCxnSpPr>
            <a:stCxn id="14" idx="0"/>
          </p:cNvCxnSpPr>
          <p:nvPr/>
        </p:nvCxnSpPr>
        <p:spPr>
          <a:xfrm flipV="1">
            <a:off x="618110" y="5138104"/>
            <a:ext cx="1663078" cy="6645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DFE8897-4F4A-11B8-F527-BFCDBCC9DAE4}"/>
              </a:ext>
            </a:extLst>
          </p:cNvPr>
          <p:cNvCxnSpPr>
            <a:stCxn id="7" idx="0"/>
          </p:cNvCxnSpPr>
          <p:nvPr/>
        </p:nvCxnSpPr>
        <p:spPr>
          <a:xfrm flipH="1" flipV="1">
            <a:off x="2506717" y="5138104"/>
            <a:ext cx="294157" cy="9370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F9ACA49-EE2A-7DA0-CB34-15E7B79C62E6}"/>
              </a:ext>
            </a:extLst>
          </p:cNvPr>
          <p:cNvCxnSpPr>
            <a:stCxn id="7" idx="0"/>
          </p:cNvCxnSpPr>
          <p:nvPr/>
        </p:nvCxnSpPr>
        <p:spPr>
          <a:xfrm flipV="1">
            <a:off x="2800874" y="5722883"/>
            <a:ext cx="265519" cy="3522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06000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2714EF-42C3-CEAC-8A12-D8CA6C585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Another Ingredient: Pooling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0C0982-28EA-B591-5F89-28F258F777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7686174" cy="307363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300" dirty="0"/>
              <a:t>r</a:t>
            </a:r>
            <a:r>
              <a:rPr lang="en-DE" sz="2300" dirty="0"/>
              <a:t>eplacing outputs of neighboring nodes with summary statistic (</a:t>
            </a:r>
            <a:r>
              <a:rPr lang="en-GB" sz="2300" dirty="0"/>
              <a:t>e.g., maximum or average value of nodes)</a:t>
            </a:r>
          </a:p>
          <a:p>
            <a:pPr marL="0" indent="0">
              <a:buNone/>
            </a:pPr>
            <a:r>
              <a:rPr lang="en-US" sz="2300" dirty="0">
                <a:sym typeface="Wingdings" pitchFamily="2" charset="2"/>
              </a:rPr>
              <a:t> non-linear down-sampling (regularization)</a:t>
            </a:r>
            <a:endParaRPr lang="en-DE" sz="2300" dirty="0"/>
          </a:p>
          <a:p>
            <a:pPr marL="0" indent="0">
              <a:buNone/>
            </a:pPr>
            <a:endParaRPr lang="en-GB" sz="2300" dirty="0"/>
          </a:p>
          <a:p>
            <a:pPr marL="0" indent="0">
              <a:buNone/>
            </a:pPr>
            <a:r>
              <a:rPr lang="en-GB" sz="2300" dirty="0"/>
              <a:t>l</a:t>
            </a:r>
            <a:r>
              <a:rPr lang="en-DE" sz="2300" dirty="0"/>
              <a:t>ocal translation invariance: no interest in exact postion</a:t>
            </a:r>
            <a:endParaRPr lang="en-GB" sz="2300" dirty="0"/>
          </a:p>
          <a:p>
            <a:pPr marL="0" indent="0">
              <a:buNone/>
            </a:pPr>
            <a:r>
              <a:rPr lang="en-DE" sz="2300" dirty="0"/>
              <a:t>pooling over features learned by separate kernels (cross-channel pooling) can learn other transformation invariances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8CDF23-F44D-BC5C-3BF4-961D3DCA5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28</a:t>
            </a:fld>
            <a:endParaRPr lang="en-DE"/>
          </a:p>
        </p:txBody>
      </p:sp>
      <p:pic>
        <p:nvPicPr>
          <p:cNvPr id="6" name="Picture 5" descr="A picture containing table&#10;&#10;Description automatically generated">
            <a:extLst>
              <a:ext uri="{FF2B5EF4-FFF2-40B4-BE49-F238E27FC236}">
                <a16:creationId xmlns:a16="http://schemas.microsoft.com/office/drawing/2014/main" id="{8D31CFEC-98AF-E57B-1139-EF7034F4F1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4375" y="1417947"/>
            <a:ext cx="3619500" cy="20955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4E42181-5533-031B-F087-5F8B3C4D4C6D}"/>
              </a:ext>
            </a:extLst>
          </p:cNvPr>
          <p:cNvSpPr txBox="1"/>
          <p:nvPr/>
        </p:nvSpPr>
        <p:spPr>
          <a:xfrm>
            <a:off x="9636914" y="1048615"/>
            <a:ext cx="1394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</a:t>
            </a:r>
            <a:r>
              <a:rPr lang="en-DE" dirty="0"/>
              <a:t>ax pooling: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08BE2C-6782-4290-C7E7-B8776207B28B}"/>
              </a:ext>
            </a:extLst>
          </p:cNvPr>
          <p:cNvSpPr txBox="1"/>
          <p:nvPr/>
        </p:nvSpPr>
        <p:spPr>
          <a:xfrm>
            <a:off x="838200" y="5168765"/>
            <a:ext cx="10515600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300" dirty="0"/>
              <a:t>c</a:t>
            </a:r>
            <a:r>
              <a:rPr lang="en-DE" sz="2300" dirty="0"/>
              <a:t>onvolution and pooling </a:t>
            </a:r>
            <a:r>
              <a:rPr lang="en-GB" sz="2300" dirty="0"/>
              <a:t>ca</a:t>
            </a:r>
            <a:r>
              <a:rPr lang="en-DE" sz="2300" dirty="0"/>
              <a:t>n be interpreted as infinitely strong priors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300" dirty="0"/>
              <a:t>c</a:t>
            </a:r>
            <a:r>
              <a:rPr lang="en-DE" sz="2300" dirty="0"/>
              <a:t>onvolution: </a:t>
            </a:r>
            <a:r>
              <a:rPr lang="en-GB" sz="2300" dirty="0"/>
              <a:t>only local interactions, equivariant to translation</a:t>
            </a:r>
            <a:endParaRPr lang="en-DE" sz="23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300" dirty="0"/>
              <a:t>p</a:t>
            </a:r>
            <a:r>
              <a:rPr lang="en-DE" sz="2300" dirty="0"/>
              <a:t>ooling: </a:t>
            </a:r>
            <a:r>
              <a:rPr lang="en-GB" sz="2300" dirty="0"/>
              <a:t>invariant to small translations</a:t>
            </a:r>
            <a:endParaRPr lang="en-DE" sz="2300" dirty="0"/>
          </a:p>
        </p:txBody>
      </p:sp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ACD25E7C-D6D7-C830-981D-130AC68771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7372" y="3429000"/>
            <a:ext cx="3080657" cy="185158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169B5A7-C678-82A0-8479-153051C0DB53}"/>
              </a:ext>
            </a:extLst>
          </p:cNvPr>
          <p:cNvSpPr txBox="1"/>
          <p:nvPr/>
        </p:nvSpPr>
        <p:spPr>
          <a:xfrm>
            <a:off x="11479655" y="5316942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E2D8AE-BEB9-0EB6-8AD7-F2C1298DF91C}"/>
              </a:ext>
            </a:extLst>
          </p:cNvPr>
          <p:cNvSpPr txBox="1"/>
          <p:nvPr/>
        </p:nvSpPr>
        <p:spPr>
          <a:xfrm>
            <a:off x="10783791" y="2998113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8842537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BB0CD3B-FC6D-BA0A-B1C8-48F1FAD0A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Putting It All Together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69D1B8C-F1DB-A518-7049-05F70C454F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29</a:t>
            </a:fld>
            <a:endParaRPr lang="en-D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AF29264-9957-8445-88DC-420ED29EAA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87" y="2976224"/>
            <a:ext cx="7226032" cy="20541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0D3D027-962B-DD47-A8CB-13988C08429A}"/>
              </a:ext>
            </a:extLst>
          </p:cNvPr>
          <p:cNvSpPr txBox="1"/>
          <p:nvPr/>
        </p:nvSpPr>
        <p:spPr>
          <a:xfrm>
            <a:off x="107026" y="5527577"/>
            <a:ext cx="20490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</a:t>
            </a:r>
            <a:r>
              <a:rPr lang="en-DE" dirty="0"/>
              <a:t>any images (training examples), potentially with several channels</a:t>
            </a:r>
          </a:p>
        </p:txBody>
      </p:sp>
      <p:pic>
        <p:nvPicPr>
          <p:cNvPr id="15" name="Picture 14" descr="Diagram&#10;&#10;Description automatically generated">
            <a:extLst>
              <a:ext uri="{FF2B5EF4-FFF2-40B4-BE49-F238E27FC236}">
                <a16:creationId xmlns:a16="http://schemas.microsoft.com/office/drawing/2014/main" id="{EDAEA191-03A5-59C4-F800-EBBBCF8FC0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6110" y="1353532"/>
            <a:ext cx="2988261" cy="5002818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3B0B6EA-E577-906B-DFF6-E199E421C8E2}"/>
              </a:ext>
            </a:extLst>
          </p:cNvPr>
          <p:cNvCxnSpPr>
            <a:cxnSpLocks/>
            <a:stCxn id="5" idx="0"/>
          </p:cNvCxnSpPr>
          <p:nvPr/>
        </p:nvCxnSpPr>
        <p:spPr>
          <a:xfrm flipH="1" flipV="1">
            <a:off x="838200" y="4643224"/>
            <a:ext cx="293343" cy="8843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8EAF2078-6D99-E92B-15A8-827B5A28E0C7}"/>
              </a:ext>
            </a:extLst>
          </p:cNvPr>
          <p:cNvSpPr txBox="1"/>
          <p:nvPr/>
        </p:nvSpPr>
        <p:spPr>
          <a:xfrm>
            <a:off x="2334128" y="5710729"/>
            <a:ext cx="18287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several</a:t>
            </a:r>
            <a:r>
              <a:rPr lang="en-DE" dirty="0"/>
              <a:t> kernels producing several feature maps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33E8E98-191F-8C96-7EEE-517BB47D5BBD}"/>
              </a:ext>
            </a:extLst>
          </p:cNvPr>
          <p:cNvCxnSpPr>
            <a:cxnSpLocks/>
            <a:stCxn id="21" idx="0"/>
          </p:cNvCxnSpPr>
          <p:nvPr/>
        </p:nvCxnSpPr>
        <p:spPr>
          <a:xfrm flipH="1" flipV="1">
            <a:off x="2218624" y="4217283"/>
            <a:ext cx="1029904" cy="14934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8DA22B16-EDCE-F8EE-1962-FA3D32DF665A}"/>
              </a:ext>
            </a:extLst>
          </p:cNvPr>
          <p:cNvSpPr txBox="1"/>
          <p:nvPr/>
        </p:nvSpPr>
        <p:spPr>
          <a:xfrm>
            <a:off x="4335609" y="5589076"/>
            <a:ext cx="16844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</a:t>
            </a:r>
            <a:r>
              <a:rPr lang="en-DE" dirty="0"/>
              <a:t>own-sampling by convolutions and pooling</a:t>
            </a:r>
          </a:p>
        </p:txBody>
      </p:sp>
      <p:sp>
        <p:nvSpPr>
          <p:cNvPr id="27" name="Left Brace 26">
            <a:extLst>
              <a:ext uri="{FF2B5EF4-FFF2-40B4-BE49-F238E27FC236}">
                <a16:creationId xmlns:a16="http://schemas.microsoft.com/office/drawing/2014/main" id="{C910120F-1F59-8C0B-A432-7E6654351CE0}"/>
              </a:ext>
            </a:extLst>
          </p:cNvPr>
          <p:cNvSpPr/>
          <p:nvPr/>
        </p:nvSpPr>
        <p:spPr>
          <a:xfrm rot="16200000">
            <a:off x="3447764" y="2987851"/>
            <a:ext cx="497253" cy="4582197"/>
          </a:xfrm>
          <a:prstGeom prst="leftBrace">
            <a:avLst>
              <a:gd name="adj1" fmla="val 8333"/>
              <a:gd name="adj2" fmla="val 7037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8A2B951-BCE6-950C-E566-C09D502B6C54}"/>
              </a:ext>
            </a:extLst>
          </p:cNvPr>
          <p:cNvSpPr txBox="1"/>
          <p:nvPr/>
        </p:nvSpPr>
        <p:spPr>
          <a:xfrm>
            <a:off x="6192711" y="5710729"/>
            <a:ext cx="21512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</a:t>
            </a:r>
            <a:r>
              <a:rPr lang="en-DE" dirty="0"/>
              <a:t>latten dimensions for final classification or regression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6191598-60A1-B316-150F-79E0ECA00BB8}"/>
              </a:ext>
            </a:extLst>
          </p:cNvPr>
          <p:cNvCxnSpPr>
            <a:stCxn id="21" idx="0"/>
          </p:cNvCxnSpPr>
          <p:nvPr/>
        </p:nvCxnSpPr>
        <p:spPr>
          <a:xfrm flipV="1">
            <a:off x="3248528" y="4022371"/>
            <a:ext cx="1506352" cy="16883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020695E-09BD-CEC3-8D36-631363C01434}"/>
              </a:ext>
            </a:extLst>
          </p:cNvPr>
          <p:cNvCxnSpPr>
            <a:cxnSpLocks/>
            <a:stCxn id="28" idx="0"/>
          </p:cNvCxnSpPr>
          <p:nvPr/>
        </p:nvCxnSpPr>
        <p:spPr>
          <a:xfrm flipH="1" flipV="1">
            <a:off x="6545179" y="4217283"/>
            <a:ext cx="723135" cy="14934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DD3C4BFD-D108-A97B-7D6B-2CB1258A75A2}"/>
              </a:ext>
            </a:extLst>
          </p:cNvPr>
          <p:cNvSpPr txBox="1"/>
          <p:nvPr/>
        </p:nvSpPr>
        <p:spPr>
          <a:xfrm>
            <a:off x="11264046" y="5939623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DB3763-9386-C47A-F02A-CE7DD4572855}"/>
              </a:ext>
            </a:extLst>
          </p:cNvPr>
          <p:cNvSpPr txBox="1"/>
          <p:nvPr/>
        </p:nvSpPr>
        <p:spPr>
          <a:xfrm>
            <a:off x="397015" y="1721429"/>
            <a:ext cx="650973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200" dirty="0"/>
              <a:t>CNN in short:</a:t>
            </a:r>
          </a:p>
          <a:p>
            <a:r>
              <a:rPr lang="en-GB" sz="2200" dirty="0"/>
              <a:t>local connections, shared weights, pooling, many layers</a:t>
            </a:r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2187A41E-23BE-3617-A293-9EA148254764}"/>
              </a:ext>
            </a:extLst>
          </p:cNvPr>
          <p:cNvSpPr/>
          <p:nvPr/>
        </p:nvSpPr>
        <p:spPr>
          <a:xfrm rot="5400000">
            <a:off x="2281454" y="610911"/>
            <a:ext cx="187357" cy="382049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6171A8A-8875-2BB9-8C84-20AB074CF68B}"/>
              </a:ext>
            </a:extLst>
          </p:cNvPr>
          <p:cNvSpPr txBox="1"/>
          <p:nvPr/>
        </p:nvSpPr>
        <p:spPr>
          <a:xfrm>
            <a:off x="1946681" y="2552762"/>
            <a:ext cx="856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kernels</a:t>
            </a:r>
          </a:p>
        </p:txBody>
      </p:sp>
    </p:spTree>
    <p:extLst>
      <p:ext uri="{BB962C8B-B14F-4D97-AF65-F5344CB8AC3E}">
        <p14:creationId xmlns:p14="http://schemas.microsoft.com/office/powerpoint/2010/main" val="1196066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F2F2C5-1D31-0ADA-4C2F-73DFCEFB1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Bias-Variance Tradeoff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D93EE1-8F4A-776B-40DB-7A65EC60E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83062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104AA1-D78D-9858-92DC-1E2B837A7A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The Pivotal Moment: AlexNet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41B5E2-73B2-8A91-D6BF-A7BA4E2CBD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DE" sz="2600" dirty="0"/>
              <a:t>AlexNet finally started deep learning hype (won ImageNet challenge 2012)</a:t>
            </a:r>
          </a:p>
          <a:p>
            <a:pPr marL="0" indent="0">
              <a:buNone/>
            </a:pPr>
            <a:endParaRPr lang="en-DE" sz="2600" dirty="0"/>
          </a:p>
          <a:p>
            <a:pPr marL="0" indent="0">
              <a:buNone/>
            </a:pPr>
            <a:r>
              <a:rPr lang="en-GB" sz="2600" dirty="0"/>
              <a:t>s</a:t>
            </a:r>
            <a:r>
              <a:rPr lang="en-DE" sz="2600" dirty="0"/>
              <a:t>ome major improvements:</a:t>
            </a:r>
          </a:p>
          <a:p>
            <a:r>
              <a:rPr lang="en-DE" sz="2600" dirty="0"/>
              <a:t>GPU implementation (enabling m</a:t>
            </a:r>
            <a:r>
              <a:rPr lang="en-GB" sz="2600" dirty="0"/>
              <a:t>or</a:t>
            </a:r>
            <a:r>
              <a:rPr lang="en-DE" sz="2600" dirty="0"/>
              <a:t>e layers </a:t>
            </a:r>
            <a:r>
              <a:rPr lang="en-DE" sz="2600" dirty="0">
                <a:sym typeface="Wingdings" pitchFamily="2" charset="2"/>
              </a:rPr>
              <a:t> better hierarchical representation</a:t>
            </a:r>
            <a:r>
              <a:rPr lang="en-DE" sz="2600" dirty="0"/>
              <a:t>)</a:t>
            </a:r>
          </a:p>
          <a:p>
            <a:r>
              <a:rPr lang="en-DE" sz="2600" dirty="0"/>
              <a:t>using ReLU activation functions</a:t>
            </a:r>
          </a:p>
          <a:p>
            <a:r>
              <a:rPr lang="en-GB" sz="2600" dirty="0"/>
              <a:t>using</a:t>
            </a:r>
            <a:r>
              <a:rPr lang="en-DE" sz="2600" dirty="0"/>
              <a:t> dropout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39FEDB-B418-47C7-0DCB-A264A9332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30</a:t>
            </a:fld>
            <a:endParaRPr lang="en-DE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8B1D838B-2892-09AA-C40B-4AABBF4BCE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59938" y="1690688"/>
            <a:ext cx="5573692" cy="417820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F38EF00-0E42-E026-9364-D2A890B7E1E6}"/>
              </a:ext>
            </a:extLst>
          </p:cNvPr>
          <p:cNvSpPr txBox="1"/>
          <p:nvPr/>
        </p:nvSpPr>
        <p:spPr>
          <a:xfrm>
            <a:off x="6251929" y="5253633"/>
            <a:ext cx="2259658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more d</a:t>
            </a:r>
            <a:r>
              <a:rPr lang="en-DE" dirty="0"/>
              <a:t>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faster h</a:t>
            </a:r>
            <a:r>
              <a:rPr lang="en-DE" dirty="0"/>
              <a:t>ardware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</a:t>
            </a:r>
            <a:r>
              <a:rPr lang="en-DE" dirty="0"/>
              <a:t>marter algorithms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C1FFFC9-2075-FFCE-031D-64807AC1EEFC}"/>
              </a:ext>
            </a:extLst>
          </p:cNvPr>
          <p:cNvCxnSpPr/>
          <p:nvPr/>
        </p:nvCxnSpPr>
        <p:spPr>
          <a:xfrm flipH="1" flipV="1">
            <a:off x="3320716" y="2569945"/>
            <a:ext cx="3407343" cy="27624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4D50DD4-1B2D-852B-F97B-52F5A8C82688}"/>
              </a:ext>
            </a:extLst>
          </p:cNvPr>
          <p:cNvCxnSpPr/>
          <p:nvPr/>
        </p:nvCxnSpPr>
        <p:spPr>
          <a:xfrm flipH="1" flipV="1">
            <a:off x="1732547" y="4001294"/>
            <a:ext cx="4827391" cy="17140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30DAC4F-8128-9E17-2665-2E733FCF4EC0}"/>
              </a:ext>
            </a:extLst>
          </p:cNvPr>
          <p:cNvCxnSpPr/>
          <p:nvPr/>
        </p:nvCxnSpPr>
        <p:spPr>
          <a:xfrm flipH="1" flipV="1">
            <a:off x="3388093" y="5332396"/>
            <a:ext cx="3171845" cy="6641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9239F2B-F8EB-0763-A57F-0C41F663B71C}"/>
              </a:ext>
            </a:extLst>
          </p:cNvPr>
          <p:cNvSpPr txBox="1"/>
          <p:nvPr/>
        </p:nvSpPr>
        <p:spPr>
          <a:xfrm>
            <a:off x="11171507" y="5930742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065702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0B1886-CF69-3F42-4E7D-F31CEBED2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Inductive Bias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B8831DB-5D24-26C6-94A8-6AC6CA8BA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31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6713389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2332C-84F7-4448-98A1-9987F5C06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Inductive Bias (aka Learning Bias)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C00AF2-8805-7C4A-9C17-A0D5ABDFD9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dirty="0"/>
              <a:t>set of assumptions that a learning algorithm uses to predict outputs of inputs that it has not encountered during training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examples: linear response (linear regression), maximum margin (SVM), nearest </a:t>
            </a:r>
            <a:r>
              <a:rPr lang="en-GB" dirty="0" err="1"/>
              <a:t>neighbors</a:t>
            </a:r>
            <a:r>
              <a:rPr lang="en-GB" dirty="0"/>
              <a:t> (</a:t>
            </a:r>
            <a:r>
              <a:rPr lang="en-GB" dirty="0" err="1"/>
              <a:t>kNN</a:t>
            </a:r>
            <a:r>
              <a:rPr lang="en-GB" dirty="0"/>
              <a:t>), translation invariance (CNN)</a:t>
            </a:r>
          </a:p>
          <a:p>
            <a:pPr marL="0" indent="0">
              <a:buNone/>
            </a:pPr>
            <a:r>
              <a:rPr lang="en-GB" dirty="0"/>
              <a:t>but also: different regularization and optimization methods 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crucial piece of generalization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dirty="0"/>
              <a:t>data in disguise (replacement for missing information on specific situations in limited training data sets)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44D748-43B7-8C4D-A296-6B7DCB48E8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9A58F-BEEB-D14F-8B2B-8D77BCC2C0BB}" type="slidenum">
              <a:rPr lang="en-DE" smtClean="0"/>
              <a:t>32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269727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20856-CA47-3DCC-F69A-AB76B634B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No Free Lunch Theorem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4EF835-8269-8853-BD22-E9A0504301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All optimization/ML algorithms (both sophisticated and simple ones) perform equally well when their performance is averaged across all possible problems.</a:t>
            </a:r>
          </a:p>
          <a:p>
            <a:pPr marL="0" indent="0">
              <a:buNone/>
            </a:pPr>
            <a:r>
              <a:rPr lang="en-GB" sz="2400" dirty="0"/>
              <a:t>(But deep learning is trying to solve many problems with very general-purpose forms of regularization.)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Particularly, model complexity doesn’t reflect if inductive bias is appropriate for problem at hand.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DE" dirty="0">
                <a:sym typeface="Wingdings" pitchFamily="2" charset="2"/>
              </a:rPr>
              <a:t> </a:t>
            </a:r>
            <a:r>
              <a:rPr lang="en-GB" dirty="0">
                <a:sym typeface="Wingdings" pitchFamily="2" charset="2"/>
              </a:rPr>
              <a:t>c</a:t>
            </a:r>
            <a:r>
              <a:rPr lang="en-DE" dirty="0">
                <a:sym typeface="Wingdings" pitchFamily="2" charset="2"/>
              </a:rPr>
              <a:t>hoose right ML method for learning task at hand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500B17-A873-6533-AA3E-A5CEC2279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33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056814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2332C-84F7-4448-98A1-9987F5C06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Double Descent in Deep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C00AF2-8805-7C4A-9C17-A0D5ABDFD9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916" y="4713112"/>
            <a:ext cx="11974288" cy="1681749"/>
          </a:xfrm>
        </p:spPr>
        <p:txBody>
          <a:bodyPr>
            <a:normAutofit lnSpcReduction="10000"/>
          </a:bodyPr>
          <a:lstStyle/>
          <a:p>
            <a:r>
              <a:rPr lang="en-GB" sz="2400" dirty="0"/>
              <a:t>peak can be suppressed by regularization</a:t>
            </a:r>
          </a:p>
          <a:p>
            <a:r>
              <a:rPr lang="en-GB" sz="2400" dirty="0"/>
              <a:t>but potentially also suppression of second descent in case of sub-optimal inductive bias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dirty="0"/>
              <a:t>(supposedly) not only Deep Learning: sufficiently complex, i.e., over-parametrized, ML models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66A3FC60-D740-0E4E-AB5F-E877EA73EA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15" y="1989914"/>
            <a:ext cx="6493563" cy="253458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0AC9057-1F10-CE43-AEDA-1EB024F06EB6}"/>
              </a:ext>
            </a:extLst>
          </p:cNvPr>
          <p:cNvSpPr txBox="1"/>
          <p:nvPr/>
        </p:nvSpPr>
        <p:spPr>
          <a:xfrm>
            <a:off x="8879298" y="93807"/>
            <a:ext cx="331270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3"/>
              </a:rPr>
              <a:t>https://arxiv.org/abs/1812.11118</a:t>
            </a:r>
            <a:endParaRPr lang="en-GB" dirty="0"/>
          </a:p>
          <a:p>
            <a:r>
              <a:rPr lang="en-GB" dirty="0">
                <a:hlinkClick r:id="rId4"/>
              </a:rPr>
              <a:t>https://arxiv.org/abs/1912.02292</a:t>
            </a:r>
            <a:endParaRPr lang="en-GB" dirty="0"/>
          </a:p>
          <a:p>
            <a:r>
              <a:rPr lang="en-GB" dirty="0">
                <a:hlinkClick r:id="rId5"/>
              </a:rPr>
              <a:t>https://arxiv.org/abs/2201.02177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9428A5-FA39-DC42-A1BD-DC6B0E2B2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9A58F-BEEB-D14F-8B2B-8D77BCC2C0BB}" type="slidenum">
              <a:rPr lang="en-DE" smtClean="0"/>
              <a:t>34</a:t>
            </a:fld>
            <a:endParaRPr lang="en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D18C4A-0238-8541-8658-6E635ACF2D85}"/>
              </a:ext>
            </a:extLst>
          </p:cNvPr>
          <p:cNvSpPr txBox="1"/>
          <p:nvPr/>
        </p:nvSpPr>
        <p:spPr>
          <a:xfrm>
            <a:off x="6361212" y="2531953"/>
            <a:ext cx="57159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generalization error first decreases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then peaks (sharp increase in variance) at the interpolation threshold (where training error vanishes)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then decreases monotonically again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EC27B6-9D0C-5945-8F76-E1A640639214}"/>
              </a:ext>
            </a:extLst>
          </p:cNvPr>
          <p:cNvSpPr txBox="1"/>
          <p:nvPr/>
        </p:nvSpPr>
        <p:spPr>
          <a:xfrm>
            <a:off x="1256790" y="1558091"/>
            <a:ext cx="967841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600" dirty="0"/>
              <a:t>deep neural networks show additional structure for many parameters: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677DD5-EB84-71ED-682B-5EB2A55927A5}"/>
              </a:ext>
            </a:extLst>
          </p:cNvPr>
          <p:cNvSpPr txBox="1"/>
          <p:nvPr/>
        </p:nvSpPr>
        <p:spPr>
          <a:xfrm>
            <a:off x="189352" y="4278278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hlinkClick r:id="rId3"/>
              </a:rPr>
              <a:t>source</a:t>
            </a:r>
            <a:endParaRPr lang="en-GB" sz="1000" dirty="0"/>
          </a:p>
        </p:txBody>
      </p:sp>
    </p:spTree>
    <p:extLst>
      <p:ext uri="{BB962C8B-B14F-4D97-AF65-F5344CB8AC3E}">
        <p14:creationId xmlns:p14="http://schemas.microsoft.com/office/powerpoint/2010/main" val="7081733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2332C-84F7-4448-98A1-9987F5C06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Interpretation of Double Descent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C00AF2-8805-7C4A-9C17-A0D5ABDFD9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sz="2600" dirty="0"/>
              <a:t>all models right of interpolation threshold fit training data perfectly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find smoothest function that perfectly fits observed data (best inductive bias for task at hand)</a:t>
            </a:r>
          </a:p>
          <a:p>
            <a:pPr>
              <a:buFont typeface="Wingdings" pitchFamily="2" charset="2"/>
              <a:buChar char="à"/>
            </a:pPr>
            <a:r>
              <a:rPr lang="en-GB" sz="2600" dirty="0"/>
              <a:t> a form of Occam’s razor (the simplest explanation compatible with the observations should be preferred)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larger function classes contain more interpolating functions for training data at hand, i.e., better chance to include simpler/smoother ones (smaller norm)</a:t>
            </a:r>
          </a:p>
          <a:p>
            <a:pPr>
              <a:buFont typeface="Wingdings" pitchFamily="2" charset="2"/>
              <a:buChar char="à"/>
            </a:pPr>
            <a:r>
              <a:rPr lang="en-GB" sz="2600" dirty="0"/>
              <a:t> increasing model complexity can improve generalization (but need more data)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recipe: over-parametrize and regularize</a:t>
            </a:r>
          </a:p>
          <a:p>
            <a:pPr marL="0" indent="0">
              <a:buNone/>
            </a:pPr>
            <a:endParaRPr lang="en-GB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A282A8-A71C-5341-A1D9-DAE23643F5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9A58F-BEEB-D14F-8B2B-8D77BCC2C0BB}" type="slidenum">
              <a:rPr lang="en-DE" smtClean="0"/>
              <a:t>35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5935299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2332C-84F7-4448-98A1-9987F5C06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200" dirty="0"/>
              <a:t>Memorization First Step Toward Generalization?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C00AF2-8805-7C4A-9C17-A0D5ABDFD9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GB" dirty="0"/>
              <a:t>many interpolating models (perfectly fitting training data) in over-parameterization regime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dirty="0"/>
              <a:t>empirical evidence that explicit regularization is not necessary for generalization (but helps to choose smooth solution)</a:t>
            </a:r>
          </a:p>
          <a:p>
            <a:pPr marL="0" indent="0">
              <a:buNone/>
            </a:pPr>
            <a:r>
              <a:rPr lang="en-GB" dirty="0">
                <a:sym typeface="Wingdings" pitchFamily="2" charset="2"/>
              </a:rPr>
              <a:t></a:t>
            </a:r>
            <a:r>
              <a:rPr lang="en-GB" dirty="0"/>
              <a:t> implicit regularization (tendency of an algorithm to seek out solutions that generalize well on its own)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dirty="0"/>
              <a:t>running </a:t>
            </a:r>
            <a:r>
              <a:rPr lang="en-GB" b="1" dirty="0"/>
              <a:t>Stochastic Gradient Descent</a:t>
            </a:r>
            <a:r>
              <a:rPr lang="en-GB" dirty="0"/>
              <a:t> to convergence: pick minimum norm solution of different interpolating models </a:t>
            </a:r>
            <a:r>
              <a:rPr lang="en-GB" dirty="0">
                <a:sym typeface="Wingdings" pitchFamily="2" charset="2"/>
              </a:rPr>
              <a:t></a:t>
            </a:r>
            <a:r>
              <a:rPr lang="en-GB" dirty="0"/>
              <a:t> implicitly regularizing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1DA884-291D-CD4A-B9FF-BB17A7A29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9A58F-BEEB-D14F-8B2B-8D77BCC2C0BB}" type="slidenum">
              <a:rPr lang="en-DE" smtClean="0"/>
              <a:t>36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5480286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7CA106-D816-BFAD-C60C-82178E2AC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Literature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8DC656-3A54-9D7A-F885-149B6B845D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87728" cy="4351338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p</a:t>
            </a:r>
            <a:r>
              <a:rPr lang="en-DE" dirty="0"/>
              <a:t>apers:</a:t>
            </a:r>
          </a:p>
          <a:p>
            <a:r>
              <a:rPr lang="en-DE" dirty="0">
                <a:hlinkClick r:id="rId2"/>
              </a:rPr>
              <a:t>CNN</a:t>
            </a:r>
            <a:r>
              <a:rPr lang="en-DE" dirty="0"/>
              <a:t>: neural networks work (at least for LeCun </a:t>
            </a:r>
            <a:r>
              <a:rPr lang="en-DE" dirty="0">
                <a:sym typeface="Wingdings" pitchFamily="2" charset="2"/>
              </a:rPr>
              <a:t></a:t>
            </a:r>
            <a:r>
              <a:rPr lang="en-DE" dirty="0"/>
              <a:t>)</a:t>
            </a:r>
          </a:p>
          <a:p>
            <a:r>
              <a:rPr lang="en-DE" dirty="0">
                <a:hlinkClick r:id="rId3"/>
              </a:rPr>
              <a:t>AlexNet</a:t>
            </a:r>
            <a:r>
              <a:rPr lang="en-DE" dirty="0"/>
              <a:t>: deep learning takes over</a:t>
            </a:r>
          </a:p>
          <a:p>
            <a:r>
              <a:rPr lang="en-DE" dirty="0">
                <a:hlinkClick r:id="rId4"/>
              </a:rPr>
              <a:t>dropout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90D77B-BAC5-AB79-72CD-B15BE13E5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37</a:t>
            </a:fld>
            <a:endParaRPr lang="en-DE"/>
          </a:p>
        </p:txBody>
      </p:sp>
      <p:pic>
        <p:nvPicPr>
          <p:cNvPr id="6" name="Picture 5" descr="A blue book cover&#10;&#10;Description automatically generated with medium confidence">
            <a:extLst>
              <a:ext uri="{FF2B5EF4-FFF2-40B4-BE49-F238E27FC236}">
                <a16:creationId xmlns:a16="http://schemas.microsoft.com/office/drawing/2014/main" id="{8401FEDB-2C8E-DDBF-982C-94402D3C41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25067" y="2492515"/>
            <a:ext cx="2531291" cy="372016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CA47492-CC39-DC2A-B178-082F7A7963F5}"/>
              </a:ext>
            </a:extLst>
          </p:cNvPr>
          <p:cNvSpPr txBox="1"/>
          <p:nvPr/>
        </p:nvSpPr>
        <p:spPr>
          <a:xfrm>
            <a:off x="7818126" y="1825625"/>
            <a:ext cx="36972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n</a:t>
            </a:r>
            <a:r>
              <a:rPr lang="en-DE" sz="2800" dirty="0"/>
              <a:t>ice historical overview:</a:t>
            </a:r>
          </a:p>
        </p:txBody>
      </p:sp>
    </p:spTree>
    <p:extLst>
      <p:ext uri="{BB962C8B-B14F-4D97-AF65-F5344CB8AC3E}">
        <p14:creationId xmlns:p14="http://schemas.microsoft.com/office/powerpoint/2010/main" val="17082325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CA0A4-09E2-86D0-248F-23F526A8F3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Key Challenge for AI: Generalization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B14B93-9F13-3E93-D28B-B7EB876E34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c</a:t>
            </a:r>
            <a:r>
              <a:rPr lang="en-DE" dirty="0"/>
              <a:t>ommon sense of humans or animals </a:t>
            </a:r>
            <a:r>
              <a:rPr lang="en-GB" dirty="0"/>
              <a:t>enabled by w</a:t>
            </a:r>
            <a:r>
              <a:rPr lang="en-DE" dirty="0"/>
              <a:t>orld model (generalized representation of the world, allows to be </a:t>
            </a:r>
            <a:r>
              <a:rPr lang="en-GB" dirty="0"/>
              <a:t>inattentive to vast amount of irrelevant</a:t>
            </a:r>
            <a:r>
              <a:rPr lang="en-DE" dirty="0"/>
              <a:t> details)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not yet reached this level of generalization in AI systems</a:t>
            </a:r>
          </a:p>
          <a:p>
            <a:pPr marL="0" indent="0">
              <a:buNone/>
            </a:pPr>
            <a:r>
              <a:rPr lang="en-GB" dirty="0"/>
              <a:t>without common sense:</a:t>
            </a:r>
            <a:r>
              <a:rPr lang="en-DE" dirty="0"/>
              <a:t> need for tons of data and hard-wired engineering of corner cases (example: self-driving cars)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F2ABD3-2A7D-A471-C541-9E8CF91BE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38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8026430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C49F5-EE18-E148-A680-E3CCB7C25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Bias, Variance, Irreducible Error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A4D080-C343-7746-B3C2-41F8EBCD30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200" dirty="0"/>
              <a:t>think of fitting ML algorithms as repeatable processes with different  (</a:t>
            </a:r>
            <a:r>
              <a:rPr lang="en-GB" sz="2200" dirty="0" err="1"/>
              <a:t>i.i.d.</a:t>
            </a:r>
            <a:r>
              <a:rPr lang="en-GB" sz="2200" dirty="0"/>
              <a:t>) data sets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000" dirty="0"/>
              <a:t>irreducible error (aka Bayes error):</a:t>
            </a:r>
          </a:p>
          <a:p>
            <a:pPr marL="0" indent="0">
              <a:buNone/>
            </a:pPr>
            <a:r>
              <a:rPr lang="en-GB" sz="2000" dirty="0"/>
              <a:t>inherent randomness (target generated from random variable following probability distribution)</a:t>
            </a:r>
          </a:p>
          <a:p>
            <a:pPr>
              <a:buFont typeface="Wingdings" pitchFamily="2" charset="2"/>
              <a:buChar char="à"/>
            </a:pPr>
            <a:r>
              <a:rPr lang="en-GB" sz="2000" dirty="0">
                <a:sym typeface="Wingdings" pitchFamily="2" charset="2"/>
              </a:rPr>
              <a:t>limiting accuracy of ideal model</a:t>
            </a:r>
          </a:p>
          <a:p>
            <a:pPr marL="0" indent="0">
              <a:buNone/>
            </a:pPr>
            <a:r>
              <a:rPr lang="en-GB" sz="2000" dirty="0">
                <a:sym typeface="Wingdings" pitchFamily="2" charset="2"/>
              </a:rPr>
              <a:t>different potential reasons for inherent randomness (noise): complexity, missing information, …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090458-5222-1941-8793-A34C83CF5076}"/>
              </a:ext>
            </a:extLst>
          </p:cNvPr>
          <p:cNvSpPr txBox="1"/>
          <p:nvPr/>
        </p:nvSpPr>
        <p:spPr>
          <a:xfrm>
            <a:off x="2394506" y="2616943"/>
            <a:ext cx="31881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bias</a:t>
            </a:r>
            <a:r>
              <a:rPr lang="en-GB" dirty="0"/>
              <a:t>:</a:t>
            </a:r>
          </a:p>
          <a:p>
            <a:r>
              <a:rPr lang="en-GB" dirty="0"/>
              <a:t>due to too simplistic model (same for all training data sets)</a:t>
            </a:r>
          </a:p>
          <a:p>
            <a:r>
              <a:rPr lang="en-GB" dirty="0"/>
              <a:t>“underfitting”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3FBD89-D45A-1445-B0D0-F64BB370BF93}"/>
              </a:ext>
            </a:extLst>
          </p:cNvPr>
          <p:cNvSpPr txBox="1"/>
          <p:nvPr/>
        </p:nvSpPr>
        <p:spPr>
          <a:xfrm>
            <a:off x="7603975" y="2616943"/>
            <a:ext cx="35849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variance</a:t>
            </a:r>
            <a:r>
              <a:rPr lang="en-GB" dirty="0"/>
              <a:t>:</a:t>
            </a:r>
          </a:p>
          <a:p>
            <a:r>
              <a:rPr lang="en-GB" dirty="0"/>
              <a:t>due to sensitivity to specifics (noise) of different training data sets</a:t>
            </a:r>
          </a:p>
          <a:p>
            <a:r>
              <a:rPr lang="en-GB" dirty="0"/>
              <a:t>“overfitting”</a:t>
            </a:r>
          </a:p>
        </p:txBody>
      </p:sp>
      <p:pic>
        <p:nvPicPr>
          <p:cNvPr id="13" name="Picture 12" descr="Shape, circle&#10;&#10;Description automatically generated">
            <a:extLst>
              <a:ext uri="{FF2B5EF4-FFF2-40B4-BE49-F238E27FC236}">
                <a16:creationId xmlns:a16="http://schemas.microsoft.com/office/drawing/2014/main" id="{41ECBFB3-644D-CF4A-A080-0D01BE3188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314" y="2276512"/>
            <a:ext cx="1604191" cy="1604191"/>
          </a:xfrm>
          <a:prstGeom prst="rect">
            <a:avLst/>
          </a:prstGeom>
        </p:spPr>
      </p:pic>
      <p:pic>
        <p:nvPicPr>
          <p:cNvPr id="15" name="Picture 14" descr="Engineering drawing&#10;&#10;Description automatically generated">
            <a:extLst>
              <a:ext uri="{FF2B5EF4-FFF2-40B4-BE49-F238E27FC236}">
                <a16:creationId xmlns:a16="http://schemas.microsoft.com/office/drawing/2014/main" id="{ED23A19D-EE63-8B42-83DD-3674895DE5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9478" y="2276511"/>
            <a:ext cx="1624497" cy="160419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B90475-00CC-EF48-96AB-C7031A336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9A58F-BEEB-D14F-8B2B-8D77BCC2C0BB}" type="slidenum">
              <a:rPr lang="en-DE" smtClean="0"/>
              <a:t>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788864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C1E75-0C73-6EA8-5535-EB327CA29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Mean Squared Error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81E08C-C992-E904-615C-DAB1D83B237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400" dirty="0">
                    <a:ea typeface="Cambria Math" panose="02040503050406030204" pitchFamily="18" charset="0"/>
                  </a:rPr>
                  <a:t>fit function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to training data set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to approximate assumed true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:endParaRPr lang="en-US" sz="2000" dirty="0">
                  <a:ea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:endParaRPr lang="en-US" sz="2000" dirty="0">
                  <a:ea typeface="Cambria Math" panose="02040503050406030204" pitchFamily="18" charset="0"/>
                </a:endParaRPr>
              </a:p>
              <a:p>
                <a:pPr lvl="1"/>
                <a:r>
                  <a:rPr lang="en-US" sz="2000" dirty="0">
                    <a:ea typeface="Cambria Math" panose="02040503050406030204" pitchFamily="18" charset="0"/>
                  </a:rPr>
                  <a:t>with </a:t>
                </a:r>
                <a14:m>
                  <m:oMath xmlns:m="http://schemas.openxmlformats.org/officeDocument/2006/math">
                    <m:r>
                      <a:rPr lang="en-US" sz="2000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GB" sz="2000" dirty="0"/>
                  <a:t>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DE" sz="2000" dirty="0"/>
                          <m:t>(</m:t>
                        </m:r>
                        <m:sSub>
                          <m:sSubPr>
                            <m:ctrlPr>
                              <a:rPr lang="en-GB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GB" sz="2000" dirty="0"/>
                          <m:t>, </m:t>
                        </m:r>
                        <m:sSub>
                          <m:sSubPr>
                            <m:ctrlPr>
                              <a:rPr lang="en-GB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DE" sz="2000" dirty="0"/>
                          <m:t>)</m:t>
                        </m:r>
                        <m:r>
                          <m:rPr>
                            <m:nor/>
                          </m:rPr>
                          <a:rPr lang="en-US" sz="2000" dirty="0"/>
                          <m:t>, 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  <m:r>
                          <m:rPr>
                            <m:nor/>
                          </m:rPr>
                          <a:rPr lang="en-US" sz="2000" dirty="0"/>
                          <m:t>, </m:t>
                        </m:r>
                        <m:r>
                          <m:rPr>
                            <m:nor/>
                          </m:rPr>
                          <a:rPr lang="en-DE" sz="2000" dirty="0"/>
                          <m:t>(</m:t>
                        </m:r>
                        <m:sSub>
                          <m:sSubPr>
                            <m:ctrlPr>
                              <a:rPr lang="en-GB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GB" sz="2000" dirty="0"/>
                          <m:t>, </m:t>
                        </m:r>
                        <m:sSub>
                          <m:sSubPr>
                            <m:ctrlPr>
                              <a:rPr lang="en-GB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DE" sz="2000" dirty="0"/>
                          <m:t>)</m:t>
                        </m:r>
                      </m:e>
                    </m:d>
                  </m:oMath>
                </a14:m>
                <a:endParaRPr lang="en-US" sz="2000" dirty="0"/>
              </a:p>
              <a:p>
                <a:pPr lvl="1"/>
                <a:r>
                  <a:rPr lang="en-US" sz="2000" dirty="0">
                    <a:ea typeface="Cambria Math" panose="02040503050406030204" pitchFamily="18" charset="0"/>
                  </a:rPr>
                  <a:t>noise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DE" sz="2000" dirty="0"/>
                  <a:t>: e.g., from Gaussian with zero mean and variance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 dirty="0">
                    <a:ea typeface="Cambria Math" panose="02040503050406030204" pitchFamily="18" charset="0"/>
                  </a:rPr>
                  <a:t> (</a:t>
                </a:r>
                <a:r>
                  <a:rPr lang="en-GB" sz="2000" dirty="0"/>
                  <a:t>homoscedasticity</a:t>
                </a:r>
                <a:r>
                  <a:rPr lang="en-US" sz="2000" dirty="0">
                    <a:ea typeface="Cambria Math" panose="02040503050406030204" pitchFamily="18" charset="0"/>
                  </a:rPr>
                  <a:t>)</a:t>
                </a:r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 algn="ctr">
                  <a:buNone/>
                </a:pPr>
                <a:r>
                  <a:rPr lang="en-GB" sz="2400" dirty="0"/>
                  <a:t>measure mean squared error </a:t>
                </a:r>
                <a:r>
                  <a:rPr lang="en-GB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MSE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81E08C-C992-E904-615C-DAB1D83B237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03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8B515BF-27EC-FABC-77BB-7ED49BFEBBE7}"/>
                  </a:ext>
                </a:extLst>
              </p:cNvPr>
              <p:cNvSpPr txBox="1"/>
              <p:nvPr/>
            </p:nvSpPr>
            <p:spPr>
              <a:xfrm>
                <a:off x="1106906" y="2276751"/>
                <a:ext cx="4492693" cy="45967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⋯, </m:t>
                          </m:r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𝑖𝑝</m:t>
                              </m:r>
                            </m:sub>
                          </m:sSub>
                        </m:e>
                      </m:d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DE" sz="2600" baseline="-25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8B515BF-27EC-FABC-77BB-7ED49BFEBB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6906" y="2276751"/>
                <a:ext cx="4492693" cy="459678"/>
              </a:xfrm>
              <a:prstGeom prst="rect">
                <a:avLst/>
              </a:prstGeom>
              <a:blipFill>
                <a:blip r:embed="rId3"/>
                <a:stretch>
                  <a:fillRect b="-2051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B61FC64-4657-DF89-8A6F-F09E65189AB5}"/>
                  </a:ext>
                </a:extLst>
              </p:cNvPr>
              <p:cNvSpPr txBox="1"/>
              <p:nvPr/>
            </p:nvSpPr>
            <p:spPr>
              <a:xfrm>
                <a:off x="1106906" y="4865935"/>
                <a:ext cx="4492693" cy="109927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600" b="0" i="0" smtClean="0">
                          <a:latin typeface="Cambria Math" panose="02040503050406030204" pitchFamily="18" charset="0"/>
                        </a:rPr>
                        <m:t>MSE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6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6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6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600" b="1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6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26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  <m:t>;</m:t>
                                      </m:r>
                                      <m:r>
                                        <a:rPr lang="en-US" sz="2600" b="0" i="1" smtClean="0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DE" sz="2600" baseline="-25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B61FC64-4657-DF89-8A6F-F09E65189A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6906" y="4865935"/>
                <a:ext cx="4492693" cy="1099275"/>
              </a:xfrm>
              <a:prstGeom prst="rect">
                <a:avLst/>
              </a:prstGeom>
              <a:blipFill>
                <a:blip r:embed="rId4"/>
                <a:stretch>
                  <a:fillRect t="-117978" b="-177528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5279BA9-4F5D-B72D-5733-A05497F9C175}"/>
                  </a:ext>
                </a:extLst>
              </p:cNvPr>
              <p:cNvSpPr txBox="1"/>
              <p:nvPr/>
            </p:nvSpPr>
            <p:spPr>
              <a:xfrm>
                <a:off x="6861107" y="4871109"/>
                <a:ext cx="4492693" cy="111216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600" b="0" i="0" smtClean="0">
                          <a:latin typeface="Cambria Math" panose="02040503050406030204" pitchFamily="18" charset="0"/>
                        </a:rPr>
                        <m:t>MSE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  <m:sup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sup>
                        <m:e>
                          <m:sSup>
                            <m:sSup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6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6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6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600" b="1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6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26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  <m:t>;</m:t>
                                      </m:r>
                                      <m:r>
                                        <a:rPr lang="en-US" sz="2600" b="0" i="1" smtClean="0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DE" sz="2600" baseline="-25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5279BA9-4F5D-B72D-5733-A05497F9C1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1107" y="4871109"/>
                <a:ext cx="4492693" cy="1112164"/>
              </a:xfrm>
              <a:prstGeom prst="rect">
                <a:avLst/>
              </a:prstGeom>
              <a:blipFill>
                <a:blip r:embed="rId5"/>
                <a:stretch>
                  <a:fillRect l="-1408" t="-116854" b="-177528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DA1DB69-FAFD-B3B3-24CB-74D842D0542B}"/>
                  </a:ext>
                </a:extLst>
              </p:cNvPr>
              <p:cNvSpPr txBox="1"/>
              <p:nvPr/>
            </p:nvSpPr>
            <p:spPr>
              <a:xfrm>
                <a:off x="1106906" y="6100147"/>
                <a:ext cx="371730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000" dirty="0"/>
                  <a:t>for training data set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GB" sz="2000" dirty="0"/>
                  <a:t> (in-sample)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DA1DB69-FAFD-B3B3-24CB-74D842D054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6906" y="6100147"/>
                <a:ext cx="3717300" cy="400110"/>
              </a:xfrm>
              <a:prstGeom prst="rect">
                <a:avLst/>
              </a:prstGeom>
              <a:blipFill>
                <a:blip r:embed="rId6"/>
                <a:stretch>
                  <a:fillRect l="-1706" t="-9375" r="-1024" b="-2812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01470CF-78A7-74F9-7596-E71E6FE53D49}"/>
                  </a:ext>
                </a:extLst>
              </p:cNvPr>
              <p:cNvSpPr txBox="1"/>
              <p:nvPr/>
            </p:nvSpPr>
            <p:spPr>
              <a:xfrm>
                <a:off x="6861107" y="6100147"/>
                <a:ext cx="4492693" cy="7528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000" dirty="0"/>
                  <a:t>and test data set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GB" sz="2000" dirty="0"/>
                  <a:t> (out-of-sample)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DE" sz="2000" dirty="0"/>
                            <m:t>(</m:t>
                          </m:r>
                          <m:sSub>
                            <m:sSubPr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GB" sz="2000" dirty="0"/>
                            <m:t>, </m:t>
                          </m:r>
                          <m:sSub>
                            <m:sSubPr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DE" sz="2000" dirty="0"/>
                            <m:t>)</m:t>
                          </m:r>
                          <m:r>
                            <m:rPr>
                              <m:nor/>
                            </m:rPr>
                            <a:rPr lang="en-US" sz="2000" dirty="0"/>
                            <m:t>, </m:t>
                          </m:r>
                          <m:r>
                            <a:rPr lang="en-US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</m:t>
                          </m:r>
                          <m:r>
                            <m:rPr>
                              <m:nor/>
                            </m:rPr>
                            <a:rPr lang="en-US" sz="2000" dirty="0"/>
                            <m:t>, </m:t>
                          </m:r>
                          <m:r>
                            <m:rPr>
                              <m:nor/>
                            </m:rPr>
                            <a:rPr lang="en-DE" sz="2000" dirty="0"/>
                            <m:t>(</m:t>
                          </m:r>
                          <m:sSub>
                            <m:sSubPr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GB" sz="2000" dirty="0"/>
                            <m:t>, </m:t>
                          </m:r>
                          <m:sSub>
                            <m:sSubPr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DE" sz="2000" dirty="0"/>
                            <m:t>)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01470CF-78A7-74F9-7596-E71E6FE53D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1107" y="6100147"/>
                <a:ext cx="4492693" cy="752898"/>
              </a:xfrm>
              <a:prstGeom prst="rect">
                <a:avLst/>
              </a:prstGeom>
              <a:blipFill>
                <a:blip r:embed="rId7"/>
                <a:stretch>
                  <a:fillRect l="-1408" t="-5000" b="-833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7BDDDE-1227-E0FA-FAA7-0D84A731B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968338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47DA5F-5168-62B0-7FBE-11ECB043EA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Bias-Variance Decomposition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78835B7-67C8-C351-4312-B7DEF28CE72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e</a:t>
                </a:r>
                <a:r>
                  <a:rPr lang="en-DE" sz="2600" dirty="0"/>
                  <a:t>xpected squared error on individual sample in test data set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DE" sz="2600" dirty="0"/>
                  <a:t> (average over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DE" sz="2600" dirty="0"/>
                  <a:t> 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MSE</m:t>
                    </m:r>
                  </m:oMath>
                </a14:m>
                <a:r>
                  <a:rPr lang="en-DE" sz="2600" dirty="0"/>
                  <a:t>):</a:t>
                </a:r>
              </a:p>
              <a:p>
                <a:pPr marL="0" indent="0">
                  <a:buNone/>
                </a:pPr>
                <a:endParaRPr lang="en-DE" sz="2600" dirty="0"/>
              </a:p>
              <a:p>
                <a:pPr marL="0" indent="0">
                  <a:buNone/>
                </a:pPr>
                <a:endParaRPr lang="en-DE" sz="2600" dirty="0"/>
              </a:p>
              <a:p>
                <a:pPr marL="0" indent="0">
                  <a:buNone/>
                </a:pPr>
                <a:endParaRPr lang="en-DE" sz="2600" dirty="0"/>
              </a:p>
              <a:p>
                <a:pPr marL="0" indent="0">
                  <a:buNone/>
                </a:pPr>
                <a:endParaRPr lang="en-DE" sz="2600" dirty="0"/>
              </a:p>
              <a:p>
                <a:pPr marL="0" indent="0">
                  <a:buNone/>
                </a:pPr>
                <a:endParaRPr lang="en-DE" sz="2600" dirty="0"/>
              </a:p>
              <a:p>
                <a:pPr marL="0" indent="0">
                  <a:buNone/>
                </a:pPr>
                <a:endParaRPr lang="en-US" sz="26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260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260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sz="2600" dirty="0">
                    <a:ea typeface="Cambria Math" panose="02040503050406030204" pitchFamily="18" charset="0"/>
                  </a:rPr>
                  <a:t>meaning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sub>
                    </m:sSub>
                  </m:oMath>
                </a14:m>
                <a:r>
                  <a:rPr lang="en-GB" sz="2600" dirty="0"/>
                  <a:t>:</a:t>
                </a:r>
              </a:p>
              <a:p>
                <a:pPr marL="0" indent="0">
                  <a:buNone/>
                </a:pPr>
                <a:r>
                  <a:rPr lang="en-GB" sz="2600" dirty="0"/>
                  <a:t>“averaging” predictions from models trained on different choices of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</m:oMath>
                </a14:m>
                <a:endParaRPr lang="en-US" sz="260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GB" sz="2600" dirty="0"/>
                  <a:t>(independently sampled from same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sz="2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2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GB" sz="2600" dirty="0"/>
                  <a:t>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78835B7-67C8-C351-4312-B7DEF28CE72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24" t="-2907" b="-203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46A164A-ED77-B1AE-9099-E95EA3671BFB}"/>
                  </a:ext>
                </a:extLst>
              </p:cNvPr>
              <p:cNvSpPr txBox="1"/>
              <p:nvPr/>
            </p:nvSpPr>
            <p:spPr>
              <a:xfrm>
                <a:off x="1073618" y="2275430"/>
                <a:ext cx="8979568" cy="135588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;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;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sub>
                                  </m:sSub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</m:acc>
                                      <m:d>
                                        <m:d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b="1" i="1">
                                                  <a:latin typeface="Cambria Math" panose="02040503050406030204" pitchFamily="18" charset="0"/>
                                                </a:rPr>
                                                <m:t>𝒙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;</m:t>
                                          </m:r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𝐷</m:t>
                                          </m:r>
                                        </m:e>
                                      </m:d>
                                    </m:e>
                                  </m:d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;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DE" sz="2400" baseline="-25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46A164A-ED77-B1AE-9099-E95EA3671B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3618" y="2275430"/>
                <a:ext cx="8979568" cy="135588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76B22AF6-371D-D908-1945-2F6B67C251F6}"/>
              </a:ext>
            </a:extLst>
          </p:cNvPr>
          <p:cNvSpPr txBox="1"/>
          <p:nvPr/>
        </p:nvSpPr>
        <p:spPr>
          <a:xfrm>
            <a:off x="2732274" y="4387079"/>
            <a:ext cx="72648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600" dirty="0"/>
              <a:t>b</a:t>
            </a:r>
            <a:r>
              <a:rPr lang="en-DE" sz="2600" dirty="0"/>
              <a:t>ias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0B13F9-F32E-2D65-0713-E9014298D051}"/>
              </a:ext>
            </a:extLst>
          </p:cNvPr>
          <p:cNvSpPr txBox="1"/>
          <p:nvPr/>
        </p:nvSpPr>
        <p:spPr>
          <a:xfrm>
            <a:off x="6423315" y="4334724"/>
            <a:ext cx="132594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600" dirty="0"/>
              <a:t>variance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1D9494-15B9-E00A-0F8C-AFEA0B8486AB}"/>
              </a:ext>
            </a:extLst>
          </p:cNvPr>
          <p:cNvSpPr txBox="1"/>
          <p:nvPr/>
        </p:nvSpPr>
        <p:spPr>
          <a:xfrm>
            <a:off x="8950770" y="4331369"/>
            <a:ext cx="240303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600" dirty="0" err="1"/>
              <a:t>i</a:t>
            </a:r>
            <a:r>
              <a:rPr lang="en-DE" sz="2600" dirty="0"/>
              <a:t>rreducible error</a:t>
            </a:r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AE6631CF-AF43-2618-DE5E-57FA3DF421AE}"/>
              </a:ext>
            </a:extLst>
          </p:cNvPr>
          <p:cNvSpPr/>
          <p:nvPr/>
        </p:nvSpPr>
        <p:spPr>
          <a:xfrm rot="16200000">
            <a:off x="2725783" y="2677657"/>
            <a:ext cx="660481" cy="264694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99BAF521-7102-22C7-D955-F9865883BE80}"/>
              </a:ext>
            </a:extLst>
          </p:cNvPr>
          <p:cNvSpPr/>
          <p:nvPr/>
        </p:nvSpPr>
        <p:spPr>
          <a:xfrm rot="16200000">
            <a:off x="6745762" y="1942753"/>
            <a:ext cx="700055" cy="407717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68131F7-E7DF-8585-7DB5-72772482F40F}"/>
              </a:ext>
            </a:extLst>
          </p:cNvPr>
          <p:cNvCxnSpPr>
            <a:cxnSpLocks/>
            <a:stCxn id="7" idx="0"/>
          </p:cNvCxnSpPr>
          <p:nvPr/>
        </p:nvCxnSpPr>
        <p:spPr>
          <a:xfrm flipH="1" flipV="1">
            <a:off x="9732112" y="3429000"/>
            <a:ext cx="420173" cy="9023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ACB8E2B-FF41-59CC-D173-9E3CC6571B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7033796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B5971-ED29-8C4C-BE8A-7EED9D3B4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Bias-Variance </a:t>
            </a:r>
            <a:r>
              <a:rPr lang="en-GB" dirty="0" err="1"/>
              <a:t>Tradeoff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37E309-547C-0348-8F2F-1DE00DC020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451438"/>
            <a:ext cx="6738258" cy="2381468"/>
          </a:xfrm>
        </p:spPr>
        <p:txBody>
          <a:bodyPr>
            <a:normAutofit/>
          </a:bodyPr>
          <a:lstStyle/>
          <a:p>
            <a:r>
              <a:rPr lang="en-GB" sz="2400" dirty="0"/>
              <a:t>generalization error follows U-shaped curve: overfitting once model complexity (number of parameters) passes certain threshold</a:t>
            </a:r>
          </a:p>
          <a:p>
            <a:r>
              <a:rPr lang="en-GB" sz="2400" dirty="0"/>
              <a:t>overfitting: variance term dominating test error</a:t>
            </a:r>
          </a:p>
          <a:p>
            <a:pPr marL="0" indent="0">
              <a:buNone/>
            </a:pPr>
            <a:r>
              <a:rPr lang="en-GB" sz="2400" dirty="0">
                <a:sym typeface="Wingdings" pitchFamily="2" charset="2"/>
              </a:rPr>
              <a:t> </a:t>
            </a:r>
            <a:r>
              <a:rPr lang="en-GB" sz="2400" dirty="0"/>
              <a:t>increasing model complexity increases test error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FFF4B6-67D9-E940-A6CB-70C55533E4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9A58F-BEEB-D14F-8B2B-8D77BCC2C0BB}" type="slidenum">
              <a:rPr lang="en-DE" smtClean="0"/>
              <a:t>7</a:t>
            </a:fld>
            <a:endParaRPr lang="en-DE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2A66421-89E3-75A9-4DCF-F02108DB866A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13753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dirty="0"/>
              <a:t>fundamental concept in classical statistical learning theory</a:t>
            </a:r>
          </a:p>
          <a:p>
            <a:r>
              <a:rPr lang="en-GB" sz="2400" dirty="0"/>
              <a:t>models of higher complexity have lower bias but higher variance (given the same number of training examples)</a:t>
            </a:r>
          </a:p>
        </p:txBody>
      </p:sp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03ED01CC-EC7A-D792-11FD-E6168F6611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0702" y="3201001"/>
            <a:ext cx="4697346" cy="303000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D4E8FF6-6EA3-1615-9124-66EB0EFD0B08}"/>
              </a:ext>
            </a:extLst>
          </p:cNvPr>
          <p:cNvSpPr txBox="1"/>
          <p:nvPr/>
        </p:nvSpPr>
        <p:spPr>
          <a:xfrm>
            <a:off x="7914762" y="6231008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4216156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D9CDF0-F76F-177C-9888-0EFEC59B29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Example: Non-Linear Function Approximation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CD7BA1-3F00-CCF8-6C9A-BA84E0B163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1432" y="2546537"/>
            <a:ext cx="9489135" cy="369021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0F90FBD-EF0B-3053-9F0D-D707482BF4A0}"/>
              </a:ext>
            </a:extLst>
          </p:cNvPr>
          <p:cNvSpPr txBox="1"/>
          <p:nvPr/>
        </p:nvSpPr>
        <p:spPr>
          <a:xfrm>
            <a:off x="8975954" y="6113645"/>
            <a:ext cx="186461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scikit-learn</a:t>
            </a:r>
            <a:r>
              <a:rPr lang="de-DE" sz="1000" dirty="0"/>
              <a:t> </a:t>
            </a:r>
            <a:r>
              <a:rPr lang="de-DE" sz="1000" dirty="0" err="1"/>
              <a:t>documentation</a:t>
            </a:r>
            <a:endParaRPr lang="de-DE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C709EC-08A8-3CE4-91BB-C5F2BCC24510}"/>
              </a:ext>
            </a:extLst>
          </p:cNvPr>
          <p:cNvSpPr txBox="1"/>
          <p:nvPr/>
        </p:nvSpPr>
        <p:spPr>
          <a:xfrm>
            <a:off x="838200" y="1933946"/>
            <a:ext cx="30249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d</a:t>
            </a:r>
            <a:r>
              <a:rPr lang="en-DE" sz="2000" dirty="0"/>
              <a:t>egree of fitted polynomial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F44384A-A047-7293-91BA-770F61C46CF9}"/>
              </a:ext>
            </a:extLst>
          </p:cNvPr>
          <p:cNvCxnSpPr>
            <a:stCxn id="8" idx="2"/>
          </p:cNvCxnSpPr>
          <p:nvPr/>
        </p:nvCxnSpPr>
        <p:spPr>
          <a:xfrm flipH="1">
            <a:off x="2079057" y="2334056"/>
            <a:ext cx="271641" cy="4668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1565E8D-DDB4-EA56-663D-CC9DCD600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702225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9384D-00ED-A6F5-164E-D664EDB7F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Example: k</a:t>
            </a:r>
            <a:r>
              <a:rPr lang="en-DE" dirty="0"/>
              <a:t>-Nearest Neighbors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022473-69C4-0979-C32F-34EC360743C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845363" cy="4351338"/>
              </a:xfrm>
            </p:spPr>
            <p:txBody>
              <a:bodyPr>
                <a:normAutofit/>
              </a:bodyPr>
              <a:lstStyle/>
              <a:p>
                <a:r>
                  <a:rPr lang="en-DE" sz="2600" dirty="0"/>
                  <a:t>local method, instance-based learning</a:t>
                </a:r>
              </a:p>
              <a:p>
                <a:r>
                  <a:rPr lang="en-DE" sz="2600" dirty="0"/>
                  <a:t>non-parametric</a:t>
                </a:r>
              </a:p>
              <a:p>
                <a:r>
                  <a:rPr lang="en-GB" sz="2600" dirty="0"/>
                  <a:t>d</a:t>
                </a:r>
                <a:r>
                  <a:rPr lang="en-DE" sz="2600" dirty="0"/>
                  <a:t>istance defined by metric on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DE" sz="2600" dirty="0"/>
                  <a:t> (e.g., Euclidean)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022473-69C4-0979-C32F-34EC360743C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845363" cy="4351338"/>
              </a:xfrm>
              <a:blipFill>
                <a:blip r:embed="rId2"/>
                <a:stretch>
                  <a:fillRect l="-1735" t="-203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13D5880E-0C1A-0B9C-64D2-4FC5CB02C8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4677" y="3624313"/>
            <a:ext cx="2392733" cy="30148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DEFB5AB-40BB-5FDF-402F-3627A17399ED}"/>
              </a:ext>
            </a:extLst>
          </p:cNvPr>
          <p:cNvSpPr txBox="1"/>
          <p:nvPr/>
        </p:nvSpPr>
        <p:spPr>
          <a:xfrm>
            <a:off x="5766913" y="3679256"/>
            <a:ext cx="4969887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600" dirty="0"/>
              <a:t>low k: low bias but high variance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600" dirty="0"/>
              <a:t>high k: low variance but high bias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239D548-AE63-78A6-9D01-FE6C814B0742}"/>
                  </a:ext>
                </a:extLst>
              </p:cNvPr>
              <p:cNvSpPr txBox="1"/>
              <p:nvPr/>
            </p:nvSpPr>
            <p:spPr>
              <a:xfrm>
                <a:off x="6164758" y="4771582"/>
                <a:ext cx="2964581" cy="9003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𝑏𝑖𝑎𝑠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 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239D548-AE63-78A6-9D01-FE6C814B07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4758" y="4771582"/>
                <a:ext cx="2964581" cy="900375"/>
              </a:xfrm>
              <a:prstGeom prst="rect">
                <a:avLst/>
              </a:prstGeom>
              <a:blipFill>
                <a:blip r:embed="rId4"/>
                <a:stretch>
                  <a:fillRect t="-90278" b="-14166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7F0BC45-B08E-F132-EF3D-0AF90E412181}"/>
                  </a:ext>
                </a:extLst>
              </p:cNvPr>
              <p:cNvSpPr txBox="1"/>
              <p:nvPr/>
            </p:nvSpPr>
            <p:spPr>
              <a:xfrm>
                <a:off x="6329815" y="5759212"/>
                <a:ext cx="1271916" cy="6481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𝑣𝑎𝑟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7F0BC45-B08E-F132-EF3D-0AF90E4121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9815" y="5759212"/>
                <a:ext cx="1271916" cy="648126"/>
              </a:xfrm>
              <a:prstGeom prst="rect">
                <a:avLst/>
              </a:prstGeom>
              <a:blipFill>
                <a:blip r:embed="rId5"/>
                <a:stretch>
                  <a:fillRect b="-384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BAF71A-FBB7-96B3-4186-832DA0E31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9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E4CC36D-926A-62B2-38C3-6BD92DB74AAE}"/>
                  </a:ext>
                </a:extLst>
              </p:cNvPr>
              <p:cNvSpPr txBox="1"/>
              <p:nvPr/>
            </p:nvSpPr>
            <p:spPr>
              <a:xfrm>
                <a:off x="7039075" y="2357092"/>
                <a:ext cx="1960546" cy="9081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E4CC36D-926A-62B2-38C3-6BD92DB74A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9075" y="2357092"/>
                <a:ext cx="1960546" cy="908197"/>
              </a:xfrm>
              <a:prstGeom prst="rect">
                <a:avLst/>
              </a:prstGeom>
              <a:blipFill>
                <a:blip r:embed="rId6"/>
                <a:stretch>
                  <a:fillRect t="-89041" r="-7097" b="-13835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C8D70AD-0D2E-1773-1EC9-C18E6C5713E0}"/>
                  </a:ext>
                </a:extLst>
              </p:cNvPr>
              <p:cNvSpPr txBox="1"/>
              <p:nvPr/>
            </p:nvSpPr>
            <p:spPr>
              <a:xfrm>
                <a:off x="9052381" y="2488024"/>
                <a:ext cx="284444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w</a:t>
                </a:r>
                <a:r>
                  <a:rPr lang="en-DE" dirty="0"/>
                  <a:t>ith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DE" dirty="0"/>
                  <a:t> running over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DE" dirty="0"/>
                  <a:t>nearest neighbors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DE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C8D70AD-0D2E-1773-1EC9-C18E6C5713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2381" y="2488024"/>
                <a:ext cx="2844445" cy="646331"/>
              </a:xfrm>
              <a:prstGeom prst="rect">
                <a:avLst/>
              </a:prstGeom>
              <a:blipFill>
                <a:blip r:embed="rId7"/>
                <a:stretch>
                  <a:fillRect l="-1778" t="-3846" b="-1538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29DF9D39-9C76-ACC5-062F-B164A7385C3B}"/>
              </a:ext>
            </a:extLst>
          </p:cNvPr>
          <p:cNvSpPr/>
          <p:nvPr/>
        </p:nvSpPr>
        <p:spPr>
          <a:xfrm>
            <a:off x="7039075" y="2331892"/>
            <a:ext cx="4531114" cy="95264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FCAB66-69BB-CA71-CFC4-90F2B3A57613}"/>
              </a:ext>
            </a:extLst>
          </p:cNvPr>
          <p:cNvSpPr txBox="1"/>
          <p:nvPr/>
        </p:nvSpPr>
        <p:spPr>
          <a:xfrm>
            <a:off x="7039075" y="1918933"/>
            <a:ext cx="1217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r</a:t>
            </a:r>
            <a:r>
              <a:rPr lang="en-DE" dirty="0"/>
              <a:t>egression:</a:t>
            </a:r>
          </a:p>
        </p:txBody>
      </p:sp>
    </p:spTree>
    <p:extLst>
      <p:ext uri="{BB962C8B-B14F-4D97-AF65-F5344CB8AC3E}">
        <p14:creationId xmlns:p14="http://schemas.microsoft.com/office/powerpoint/2010/main" val="26492878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10151</TotalTime>
  <Words>2468</Words>
  <Application>Microsoft Office PowerPoint</Application>
  <PresentationFormat>Widescreen</PresentationFormat>
  <Paragraphs>388</Paragraphs>
  <Slides>38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4" baseType="lpstr">
      <vt:lpstr>Arial</vt:lpstr>
      <vt:lpstr>Calibri</vt:lpstr>
      <vt:lpstr>Calibri Light</vt:lpstr>
      <vt:lpstr>Cambria Math</vt:lpstr>
      <vt:lpstr>Wingdings</vt:lpstr>
      <vt:lpstr>Office Theme</vt:lpstr>
      <vt:lpstr>Generalization Need for Inductive Bias</vt:lpstr>
      <vt:lpstr>Summary</vt:lpstr>
      <vt:lpstr>Bias-Variance Tradeoff</vt:lpstr>
      <vt:lpstr>Bias, Variance, Irreducible Error</vt:lpstr>
      <vt:lpstr>Mean Squared Error</vt:lpstr>
      <vt:lpstr>Bias-Variance Decomposition</vt:lpstr>
      <vt:lpstr>Bias-Variance Tradeoff</vt:lpstr>
      <vt:lpstr>Example: Non-Linear Function Approximation</vt:lpstr>
      <vt:lpstr>Example: k-Nearest Neighbors</vt:lpstr>
      <vt:lpstr>Problem of Finding Complexity Sweet Spot</vt:lpstr>
      <vt:lpstr>Hyperparameters</vt:lpstr>
      <vt:lpstr>Methods for …</vt:lpstr>
      <vt:lpstr>Regularization</vt:lpstr>
      <vt:lpstr>Supplement to General Recipe of Statistical Learning</vt:lpstr>
      <vt:lpstr>Idea of Regularization</vt:lpstr>
      <vt:lpstr>L^2 Regularization (Ridge Regression)</vt:lpstr>
      <vt:lpstr>L^1 Regularization (LASSO)</vt:lpstr>
      <vt:lpstr>Maximum a Posteriori Estimation</vt:lpstr>
      <vt:lpstr>Priors as Regularizers</vt:lpstr>
      <vt:lpstr>Dropout in Neural Networks</vt:lpstr>
      <vt:lpstr>Dropout in Neural Networks</vt:lpstr>
      <vt:lpstr>Convolutional Neural Networks (CNN)</vt:lpstr>
      <vt:lpstr>Recap: Feed-Forward Neural Networks</vt:lpstr>
      <vt:lpstr>Grid-Like Data</vt:lpstr>
      <vt:lpstr>Convolution Operation</vt:lpstr>
      <vt:lpstr>Regularization Effects</vt:lpstr>
      <vt:lpstr>Important Details: Striding and Padding</vt:lpstr>
      <vt:lpstr>Another Ingredient: Pooling</vt:lpstr>
      <vt:lpstr>Putting It All Together</vt:lpstr>
      <vt:lpstr>The Pivotal Moment: AlexNet</vt:lpstr>
      <vt:lpstr>Inductive Bias</vt:lpstr>
      <vt:lpstr>Inductive Bias (aka Learning Bias)</vt:lpstr>
      <vt:lpstr>No Free Lunch Theorem</vt:lpstr>
      <vt:lpstr>Double Descent in Deep Learning</vt:lpstr>
      <vt:lpstr>Interpretation of Double Descent</vt:lpstr>
      <vt:lpstr>Memorization First Step Toward Generalization?</vt:lpstr>
      <vt:lpstr>Literature</vt:lpstr>
      <vt:lpstr>Key Challenge for AI: Generalization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Generalization</dc:title>
  <dc:creator>Felix Wick</dc:creator>
  <cp:lastModifiedBy>Wick, Felix</cp:lastModifiedBy>
  <cp:revision>228</cp:revision>
  <dcterms:created xsi:type="dcterms:W3CDTF">2022-07-19T09:26:52Z</dcterms:created>
  <dcterms:modified xsi:type="dcterms:W3CDTF">2023-09-03T09:42:26Z</dcterms:modified>
</cp:coreProperties>
</file>